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59" r:id="rId4"/>
    <p:sldId id="276" r:id="rId5"/>
    <p:sldId id="277" r:id="rId6"/>
    <p:sldId id="261" r:id="rId7"/>
    <p:sldId id="263" r:id="rId8"/>
    <p:sldId id="264" r:id="rId9"/>
    <p:sldId id="265" r:id="rId10"/>
    <p:sldId id="266" r:id="rId11"/>
    <p:sldId id="285" r:id="rId12"/>
    <p:sldId id="286" r:id="rId13"/>
    <p:sldId id="279" r:id="rId14"/>
    <p:sldId id="280" r:id="rId15"/>
    <p:sldId id="300" r:id="rId16"/>
    <p:sldId id="301" r:id="rId17"/>
    <p:sldId id="302" r:id="rId18"/>
    <p:sldId id="303" r:id="rId19"/>
    <p:sldId id="267" r:id="rId20"/>
    <p:sldId id="268" r:id="rId21"/>
    <p:sldId id="269" r:id="rId22"/>
    <p:sldId id="270" r:id="rId23"/>
    <p:sldId id="282" r:id="rId24"/>
    <p:sldId id="291" r:id="rId25"/>
    <p:sldId id="292" r:id="rId26"/>
    <p:sldId id="289" r:id="rId27"/>
    <p:sldId id="305" r:id="rId28"/>
    <p:sldId id="293" r:id="rId29"/>
    <p:sldId id="294" r:id="rId30"/>
    <p:sldId id="295" r:id="rId31"/>
    <p:sldId id="296" r:id="rId32"/>
    <p:sldId id="297" r:id="rId33"/>
    <p:sldId id="298" r:id="rId34"/>
    <p:sldId id="304" r:id="rId35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7"/>
      <p:bold r:id="rId38"/>
    </p:embeddedFont>
    <p:embeddedFont>
      <p:font typeface="Nunito" pitchFamily="2" charset="-18"/>
      <p:regular r:id="rId39"/>
      <p:bold r:id="rId40"/>
      <p:italic r:id="rId41"/>
      <p:boldItalic r:id="rId42"/>
    </p:embeddedFont>
    <p:embeddedFont>
      <p:font typeface="Nunito SemiBold" pitchFamily="2" charset="-18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976wD4lXhlYI8zTRdK+w89n5li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 Korbová" initials="JKOR" lastIdx="14" clrIdx="0"/>
  <p:cmAuthor id="1" name="PC" initials="P" lastIdx="14" clrIdx="1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7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859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4" name="Google Shape;1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72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301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115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8533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8902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490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413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9262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5930E520-8311-8BC1-902F-687F04584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16B8E740-246B-8B7D-84AB-4F88C1E76A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86E95B43-6A25-70F8-D74D-43421814EB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7220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2ED6914B-83C2-8908-2A9D-807502327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9D107C25-8FBE-4E0F-1A89-D604016229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4BD25990-BD16-A1B0-922E-DAC306A36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94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2B54C8A1-7C0F-1CF8-D611-B4C7B7713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A51A4885-2F76-C6C0-88FD-E7FBD48F6C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F42F727C-8642-4849-F0CC-968598705E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365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0" name="Google Shape;2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2936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63EB11A-7433-8998-CE01-FC56C6E7A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F0FE7F83-603C-DF2E-E3D5-541C74E4E2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1A77FE62-6BD1-5B81-9559-8097C8225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6946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4B86ED7-60AD-138E-5E7C-44715F301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682FD7F1-444D-2267-0ADB-50130C3D5A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37827BDC-DC44-0AEA-95E1-A2C8E0DE2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8225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7EBF6182-C724-8E60-6B05-52B26EE24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B7AA66BF-B438-85D0-E99E-548C5215D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F20D70A8-F56D-82D8-CBC8-A770289B0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5597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A523890F-D45A-6835-C080-3B51E7806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ABB91104-3AAC-468E-9485-4979958A51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3D551E8D-8988-ECB7-C44E-71B53DA56B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51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4AE1D98-5584-7195-3CFE-96498FD8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9:notes">
            <a:extLst>
              <a:ext uri="{FF2B5EF4-FFF2-40B4-BE49-F238E27FC236}">
                <a16:creationId xmlns:a16="http://schemas.microsoft.com/office/drawing/2014/main" id="{3C305E50-F02C-71F3-A1B5-5843A165C5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58" name="Google Shape;358;p19:notes">
            <a:extLst>
              <a:ext uri="{FF2B5EF4-FFF2-40B4-BE49-F238E27FC236}">
                <a16:creationId xmlns:a16="http://schemas.microsoft.com/office/drawing/2014/main" id="{91398791-421D-423A-516C-B53A45870A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0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13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95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36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88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227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7602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50" name="Google Shape;2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70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1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1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1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1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1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1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1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1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1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1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1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_1_1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/>
          <p:nvPr/>
        </p:nvSpPr>
        <p:spPr>
          <a:xfrm rot="-1760302">
            <a:off x="4588400" y="637136"/>
            <a:ext cx="4206636" cy="4111947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25" name="Google Shape;25;p22"/>
          <p:cNvGrpSpPr/>
          <p:nvPr/>
        </p:nvGrpSpPr>
        <p:grpSpPr>
          <a:xfrm>
            <a:off x="4377287" y="431563"/>
            <a:ext cx="4360802" cy="4280374"/>
            <a:chOff x="576654" y="555403"/>
            <a:chExt cx="3865959" cy="3794658"/>
          </a:xfrm>
        </p:grpSpPr>
        <p:sp>
          <p:nvSpPr>
            <p:cNvPr id="26" name="Google Shape;26;p22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2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2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2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2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2"/>
          <p:cNvSpPr/>
          <p:nvPr/>
        </p:nvSpPr>
        <p:spPr>
          <a:xfrm rot="2700000">
            <a:off x="4969709" y="954676"/>
            <a:ext cx="200969" cy="172851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2"/>
          <p:cNvSpPr/>
          <p:nvPr/>
        </p:nvSpPr>
        <p:spPr>
          <a:xfrm rot="8434612">
            <a:off x="7810734" y="3959265"/>
            <a:ext cx="540275" cy="264310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4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4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24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4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4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4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4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4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4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/>
          <p:nvPr/>
        </p:nvSpPr>
        <p:spPr>
          <a:xfrm>
            <a:off x="1711339" y="1054787"/>
            <a:ext cx="2954" cy="1397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89941" y="506013"/>
            <a:ext cx="7919231" cy="4371184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529421" y="349800"/>
            <a:ext cx="8062595" cy="4512254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64;p25"/>
          <p:cNvGrpSpPr/>
          <p:nvPr/>
        </p:nvGrpSpPr>
        <p:grpSpPr>
          <a:xfrm>
            <a:off x="550224" y="368620"/>
            <a:ext cx="878228" cy="627539"/>
            <a:chOff x="550224" y="368620"/>
            <a:chExt cx="878228" cy="627539"/>
          </a:xfrm>
        </p:grpSpPr>
        <p:sp>
          <p:nvSpPr>
            <p:cNvPr id="65" name="Google Shape;65;p25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5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5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1714300" y="1186825"/>
            <a:ext cx="5715300" cy="27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406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4064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2" name="Google Shape;72;p25"/>
          <p:cNvSpPr/>
          <p:nvPr/>
        </p:nvSpPr>
        <p:spPr>
          <a:xfrm rot="-10653455">
            <a:off x="308904" y="3412015"/>
            <a:ext cx="814998" cy="1023408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5"/>
          <p:cNvSpPr/>
          <p:nvPr/>
        </p:nvSpPr>
        <p:spPr>
          <a:xfrm rot="5624237">
            <a:off x="8289671" y="2866841"/>
            <a:ext cx="540119" cy="264234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5"/>
          <p:cNvSpPr/>
          <p:nvPr/>
        </p:nvSpPr>
        <p:spPr>
          <a:xfrm rot="5400000">
            <a:off x="6259143" y="-119213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5"/>
          <p:cNvSpPr/>
          <p:nvPr/>
        </p:nvSpPr>
        <p:spPr>
          <a:xfrm rot="5400000">
            <a:off x="6459663" y="73310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5"/>
          <p:cNvSpPr/>
          <p:nvPr/>
        </p:nvSpPr>
        <p:spPr>
          <a:xfrm flipH="1">
            <a:off x="486100" y="253760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5"/>
          <p:cNvSpPr/>
          <p:nvPr/>
        </p:nvSpPr>
        <p:spPr>
          <a:xfrm flipH="1">
            <a:off x="509560" y="230637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6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6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5" name="Google Shape;85;p26"/>
          <p:cNvSpPr/>
          <p:nvPr/>
        </p:nvSpPr>
        <p:spPr>
          <a:xfrm>
            <a:off x="3215361" y="371192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6"/>
          <p:cNvSpPr/>
          <p:nvPr/>
        </p:nvSpPr>
        <p:spPr>
          <a:xfrm>
            <a:off x="4695254" y="40455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6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6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6"/>
          <p:cNvSpPr/>
          <p:nvPr/>
        </p:nvSpPr>
        <p:spPr>
          <a:xfrm>
            <a:off x="8578274" y="29574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6"/>
          <p:cNvSpPr/>
          <p:nvPr/>
        </p:nvSpPr>
        <p:spPr>
          <a:xfrm>
            <a:off x="4853896" y="460730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6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2001900" cy="27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2"/>
          </p:nvPr>
        </p:nvSpPr>
        <p:spPr>
          <a:xfrm>
            <a:off x="3400388" y="1506350"/>
            <a:ext cx="2001900" cy="27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body" idx="3"/>
          </p:nvPr>
        </p:nvSpPr>
        <p:spPr>
          <a:xfrm>
            <a:off x="5612601" y="1506350"/>
            <a:ext cx="2001900" cy="27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1" name="Google Shape;101;p27"/>
          <p:cNvSpPr/>
          <p:nvPr/>
        </p:nvSpPr>
        <p:spPr>
          <a:xfrm rot="10338673">
            <a:off x="8747978" y="1166276"/>
            <a:ext cx="113410" cy="95472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7"/>
          <p:cNvSpPr/>
          <p:nvPr/>
        </p:nvSpPr>
        <p:spPr>
          <a:xfrm rot="10338673">
            <a:off x="8873347" y="1615232"/>
            <a:ext cx="80494" cy="39932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7"/>
          <p:cNvSpPr/>
          <p:nvPr/>
        </p:nvSpPr>
        <p:spPr>
          <a:xfrm>
            <a:off x="3152266" y="3811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7"/>
          <p:cNvSpPr/>
          <p:nvPr/>
        </p:nvSpPr>
        <p:spPr>
          <a:xfrm>
            <a:off x="4094271" y="4119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7"/>
          <p:cNvSpPr/>
          <p:nvPr/>
        </p:nvSpPr>
        <p:spPr>
          <a:xfrm>
            <a:off x="4264152" y="4115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7"/>
          <p:cNvSpPr/>
          <p:nvPr/>
        </p:nvSpPr>
        <p:spPr>
          <a:xfrm rot="5534346">
            <a:off x="22341" y="3409311"/>
            <a:ext cx="681569" cy="214495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7"/>
          <p:cNvSpPr/>
          <p:nvPr/>
        </p:nvSpPr>
        <p:spPr>
          <a:xfrm>
            <a:off x="6092030" y="4766054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7"/>
          <p:cNvSpPr/>
          <p:nvPr/>
        </p:nvSpPr>
        <p:spPr>
          <a:xfrm>
            <a:off x="6467384" y="4872362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8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8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5" name="Google Shape;115;p28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8"/>
          <p:cNvSpPr/>
          <p:nvPr/>
        </p:nvSpPr>
        <p:spPr>
          <a:xfrm>
            <a:off x="2910561" y="377935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8"/>
          <p:cNvSpPr/>
          <p:nvPr/>
        </p:nvSpPr>
        <p:spPr>
          <a:xfrm>
            <a:off x="4390454" y="411302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8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8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8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8"/>
          <p:cNvSpPr/>
          <p:nvPr/>
        </p:nvSpPr>
        <p:spPr>
          <a:xfrm>
            <a:off x="8624662" y="175710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8"/>
          <p:cNvSpPr/>
          <p:nvPr/>
        </p:nvSpPr>
        <p:spPr>
          <a:xfrm>
            <a:off x="4654424" y="455549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USTOM_4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92958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http://www.mpsr.sk/image.php?bid=23" TargetMode="External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1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8.jpg"/><Relationship Id="rId7" Type="http://schemas.openxmlformats.org/officeDocument/2006/relationships/image" Target="../media/image61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1.png"/><Relationship Id="rId4" Type="http://schemas.openxmlformats.org/officeDocument/2006/relationships/image" Target="../media/image59.jpg"/><Relationship Id="rId9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2.jpg"/><Relationship Id="rId7" Type="http://schemas.openxmlformats.org/officeDocument/2006/relationships/image" Target="../media/image75.png"/><Relationship Id="rId12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2.jpg"/><Relationship Id="rId7" Type="http://schemas.openxmlformats.org/officeDocument/2006/relationships/image" Target="../media/image75.png"/><Relationship Id="rId12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 txBox="1">
            <a:spLocks noGrp="1"/>
          </p:cNvSpPr>
          <p:nvPr>
            <p:ph type="ctrTitle"/>
          </p:nvPr>
        </p:nvSpPr>
        <p:spPr>
          <a:xfrm>
            <a:off x="1697418" y="1731475"/>
            <a:ext cx="5408100" cy="16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sk-SK" dirty="0"/>
              <a:t>Prezentácia MAS LEV  a súťaž najkrajšia fotografia </a:t>
            </a:r>
            <a:endParaRPr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24FE9B08-BB4F-4BB8-8711-E7F28684FE11}"/>
              </a:ext>
            </a:extLst>
          </p:cNvPr>
          <p:cNvSpPr txBox="1"/>
          <p:nvPr/>
        </p:nvSpPr>
        <p:spPr>
          <a:xfrm>
            <a:off x="2286000" y="241911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B62D7D7-5247-42DF-A434-88BEEDD21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9" y="57480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9BE9463-88F8-2EB1-8E8F-5655192B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137" y="1638557"/>
            <a:ext cx="917034" cy="641995"/>
          </a:xfrm>
          <a:prstGeom prst="rect">
            <a:avLst/>
          </a:prstGeom>
        </p:spPr>
      </p:pic>
      <p:pic>
        <p:nvPicPr>
          <p:cNvPr id="18" name="Picture 11" descr="PRV SR 2014 -...">
            <a:extLst>
              <a:ext uri="{FF2B5EF4-FFF2-40B4-BE49-F238E27FC236}">
                <a16:creationId xmlns:a16="http://schemas.microsoft.com/office/drawing/2014/main" id="{383A9F1D-D7F1-CD63-1ADB-C440DE066570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90" y="4206"/>
            <a:ext cx="1635584" cy="48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ok 18" descr="leader-logo - Visit the Burren">
            <a:extLst>
              <a:ext uri="{FF2B5EF4-FFF2-40B4-BE49-F238E27FC236}">
                <a16:creationId xmlns:a16="http://schemas.microsoft.com/office/drawing/2014/main" id="{3FAAE21D-5DAE-9FD4-79EF-6F7EF1083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84" y="11476"/>
            <a:ext cx="523071" cy="49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ECF1DB7B-A9E0-2A30-2F01-7619E3A03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71" y="83921"/>
            <a:ext cx="721499" cy="398439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15F62A50-9AC6-18CB-AA1D-99B6DD978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3" y="-12489"/>
            <a:ext cx="1138448" cy="572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51929E85-F85A-EDA1-EC2F-D8640EF6A960}"/>
              </a:ext>
            </a:extLst>
          </p:cNvPr>
          <p:cNvGrpSpPr/>
          <p:nvPr/>
        </p:nvGrpSpPr>
        <p:grpSpPr>
          <a:xfrm>
            <a:off x="-42175" y="393509"/>
            <a:ext cx="2317084" cy="267732"/>
            <a:chOff x="946385" y="528059"/>
            <a:chExt cx="2343150" cy="343059"/>
          </a:xfrm>
        </p:grpSpPr>
        <p:sp>
          <p:nvSpPr>
            <p:cNvPr id="22" name="Obdĺžnik 21">
              <a:extLst>
                <a:ext uri="{FF2B5EF4-FFF2-40B4-BE49-F238E27FC236}">
                  <a16:creationId xmlns:a16="http://schemas.microsoft.com/office/drawing/2014/main" id="{67A78A7F-6D3D-C7CE-553E-1CEB23AEDE98}"/>
                </a:ext>
              </a:extLst>
            </p:cNvPr>
            <p:cNvSpPr/>
            <p:nvPr/>
          </p:nvSpPr>
          <p:spPr>
            <a:xfrm>
              <a:off x="946385" y="528059"/>
              <a:ext cx="2343150" cy="2219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800"/>
                </a:spcAft>
              </a:pPr>
              <a:endParaRPr lang="sk-SK" sz="700" kern="1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200"/>
                </a:lnSpc>
                <a:spcAft>
                  <a:spcPts val="800"/>
                </a:spcAft>
              </a:pPr>
              <a:r>
                <a:rPr lang="sk-SK" sz="700" kern="100" dirty="0">
                  <a:solidFill>
                    <a:srgbClr val="7F7F7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Európsky poľnohospodársky fond pre rozvoj vidieka:</a:t>
              </a:r>
              <a:endParaRPr lang="sk-SK" sz="11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200"/>
                </a:lnSpc>
                <a:spcAft>
                  <a:spcPts val="800"/>
                </a:spcAft>
              </a:pPr>
              <a:endParaRPr lang="sk-SK" sz="11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C6BE1C49-63E9-621B-9671-1D3307D792CC}"/>
                </a:ext>
              </a:extLst>
            </p:cNvPr>
            <p:cNvSpPr/>
            <p:nvPr/>
          </p:nvSpPr>
          <p:spPr>
            <a:xfrm>
              <a:off x="946385" y="653934"/>
              <a:ext cx="2343150" cy="2171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800"/>
                </a:spcAft>
              </a:pPr>
              <a:r>
                <a:rPr lang="sk-SK" sz="700" b="1" kern="1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Európa investuje do vidieckych oblastí</a:t>
              </a:r>
              <a:endParaRPr lang="sk-SK" sz="11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Obrázok 1" descr="Zlepšenie vybavenia učební v ZŠ Rudolfa Jašíka">
            <a:extLst>
              <a:ext uri="{FF2B5EF4-FFF2-40B4-BE49-F238E27FC236}">
                <a16:creationId xmlns:a16="http://schemas.microsoft.com/office/drawing/2014/main" id="{EFF35841-CD87-654A-0CDB-609BF8ED0F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46" y="30271"/>
            <a:ext cx="1472900" cy="46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882AA83-4633-8918-F50D-C2170A3F7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8486" y="3939929"/>
            <a:ext cx="4965007" cy="12035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Publikačné aktivity</a:t>
            </a:r>
            <a:endParaRPr dirty="0"/>
          </a:p>
        </p:txBody>
      </p:sp>
      <p:sp>
        <p:nvSpPr>
          <p:cNvPr id="266" name="Google Shape;266;p1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10</a:t>
            </a:fld>
            <a:endParaRPr/>
          </a:p>
        </p:txBody>
      </p:sp>
      <p:pic>
        <p:nvPicPr>
          <p:cNvPr id="268" name="Google Shape;268;p11" descr="dizertacka_obalk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71946">
            <a:off x="441890" y="1457958"/>
            <a:ext cx="1756756" cy="245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 descr="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3720" y="554826"/>
            <a:ext cx="3284146" cy="2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 descr="c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01763">
            <a:off x="6068132" y="3037508"/>
            <a:ext cx="1931483" cy="17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316C9D97-27BA-714C-07DB-A66258422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15588EFE-0912-6ECA-0711-AE5EEA564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09" y="1293154"/>
            <a:ext cx="2802925" cy="3550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890C6-A12F-B40E-02B9-76FAFDA8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Projekty realizované cez IROP - </a:t>
            </a:r>
            <a:r>
              <a:rPr lang="sk-SK" b="1" dirty="0"/>
              <a:t>A1 = 201 816,09 €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7AF5CC-8150-F73D-0553-BD4C95B6C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175" y="1506350"/>
            <a:ext cx="6426300" cy="29535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k-SK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Dodanie a montáž výťahu pre CAB Media s.r.o., Levoča – 17 600,00 €</a:t>
            </a:r>
          </a:p>
          <a:p>
            <a:pPr>
              <a:spcAft>
                <a:spcPts val="1200"/>
              </a:spcAft>
            </a:pPr>
            <a:r>
              <a:rPr kumimoji="0" lang="sk-SK" altLang="sk-SK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unito" pitchFamily="2" charset="-18"/>
                <a:cs typeface="Times New Roman" panose="02020603050405020304" pitchFamily="18" charset="0"/>
              </a:rPr>
              <a:t>Športovisko – sociálne zázemie – kaviareň, ski servis pre Levoča Nordic Centrum – 99 989,91 €</a:t>
            </a:r>
            <a:r>
              <a:rPr kumimoji="0" lang="sk-SK" altLang="sk-SK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unito" pitchFamily="2" charset="-18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sk-SK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Meštiansky dom Levoča LETMELLOR </a:t>
            </a:r>
            <a:r>
              <a:rPr lang="sk-SK" sz="2000" dirty="0">
                <a:solidFill>
                  <a:schemeClr val="tx1"/>
                </a:solidFill>
                <a:latin typeface="Nunito" pitchFamily="2" charset="-18"/>
              </a:rPr>
              <a:t> – 46 084,50 €</a:t>
            </a:r>
          </a:p>
          <a:p>
            <a:r>
              <a:rPr lang="sk-SK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Podpora podnikania a inovácií v spoločnosti StavStar s.r.o., StavStar, s.r.o. – 38 141,68 €</a:t>
            </a:r>
          </a:p>
          <a:p>
            <a:endParaRPr kumimoji="0" lang="sk-SK" altLang="sk-SK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Nunito" pitchFamily="2" charset="-18"/>
            </a:endParaRPr>
          </a:p>
          <a:p>
            <a:pPr marL="88900" indent="0">
              <a:buNone/>
            </a:pPr>
            <a:r>
              <a:rPr lang="sk-SK" dirty="0"/>
              <a:t>     </a:t>
            </a:r>
            <a:endParaRPr lang="sk-SK" b="1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EC3BF42-957A-0049-A0D6-88FEA62A33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sk-SK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9656C3CE-C113-A696-BCBF-B79AE672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0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AA83-9B57-25B7-61D0-166032A9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Projekty realizované cez IROP - B</a:t>
            </a:r>
            <a:r>
              <a:rPr lang="sk-SK" b="1" dirty="0"/>
              <a:t>1 = 99 996,30 €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6EDB75-26C6-F910-DBC0-676455902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175" y="1506350"/>
            <a:ext cx="7001378" cy="2840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Univerzálna dobíjacia solárna stanica na elektrobicykle,  obec </a:t>
            </a:r>
            <a:r>
              <a:rPr lang="sk-SK" sz="2000" dirty="0">
                <a:solidFill>
                  <a:schemeClr val="tx1"/>
                </a:solidFill>
                <a:latin typeface="Nunito" pitchFamily="2" charset="-18"/>
              </a:rPr>
              <a:t>Buglovce – 13 550,82 €</a:t>
            </a:r>
          </a:p>
          <a:p>
            <a:pPr>
              <a:spcAft>
                <a:spcPts val="1200"/>
              </a:spcAft>
            </a:pPr>
            <a:r>
              <a:rPr lang="sk-SK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Podpora a rozvoj cyklistiky v regióne pod Spišským hradom, mesto </a:t>
            </a:r>
            <a:r>
              <a:rPr lang="sk-SK" sz="2000" dirty="0"/>
              <a:t>Spišské Podhradie</a:t>
            </a:r>
            <a:r>
              <a:rPr lang="sk-SK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 – výstavba elektro nabíjacích staníc </a:t>
            </a:r>
            <a:r>
              <a:rPr lang="sk-SK" dirty="0"/>
              <a:t>– 47 457,58 €</a:t>
            </a:r>
          </a:p>
          <a:p>
            <a:r>
              <a:rPr lang="sk-SK" sz="2000" i="0" dirty="0">
                <a:solidFill>
                  <a:schemeClr val="tx1"/>
                </a:solidFill>
                <a:effectLst/>
                <a:latin typeface="Nunito" pitchFamily="2" charset="-18"/>
              </a:rPr>
              <a:t>Investícia do cykloturistickej trasy a súvisiacej podpornej infraštruktúry, mesto </a:t>
            </a:r>
            <a:r>
              <a:rPr lang="sk-SK" sz="2000" dirty="0">
                <a:solidFill>
                  <a:schemeClr val="tx1"/>
                </a:solidFill>
                <a:latin typeface="Nunito" pitchFamily="2" charset="-18"/>
              </a:rPr>
              <a:t>Levoča – 38 987,90 €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C504EDE-377D-29DD-8E36-A72555B93E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CC7AC39-DDE7-81A8-9170-497A99347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       </a:t>
            </a:r>
            <a:br>
              <a:rPr lang="sk-SK" dirty="0"/>
            </a:br>
            <a:r>
              <a:rPr lang="sk-SK" dirty="0"/>
              <a:t> Projekty realizované cez IROP – B2 = 296 015,25 €</a:t>
            </a:r>
            <a:br>
              <a:rPr lang="sk-SK" dirty="0"/>
            </a:br>
            <a:r>
              <a:rPr lang="sk-SK" dirty="0"/>
              <a:t> 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188175" y="1214750"/>
            <a:ext cx="6426300" cy="3132000"/>
          </a:xfrm>
        </p:spPr>
        <p:txBody>
          <a:bodyPr/>
          <a:lstStyle/>
          <a:p>
            <a:r>
              <a:rPr lang="sk-SK" sz="1800" dirty="0"/>
              <a:t>Prechodový chodník autobusovej zastávky a parkoviska v obci Spišský Štvrtok - 17 922,91 € </a:t>
            </a:r>
          </a:p>
          <a:p>
            <a:r>
              <a:rPr lang="sk-SK" sz="1800" dirty="0"/>
              <a:t>Autobusové zastávky v obci Nemešany - výstavba a rekonštrukcia I. etapa - 85 500,00 € </a:t>
            </a:r>
          </a:p>
          <a:p>
            <a:r>
              <a:rPr lang="sk-SK" sz="1800" dirty="0"/>
              <a:t>Zvyšovanie bezpečnosti a dostupnosti sídiel v meste Levoča - 85 459,10 € </a:t>
            </a:r>
          </a:p>
          <a:p>
            <a:r>
              <a:rPr lang="sk-SK" sz="1800" dirty="0"/>
              <a:t>Rekonštrukcia a modernizácia autobusovej stanice v Levoči - 84 647,76 € </a:t>
            </a:r>
          </a:p>
          <a:p>
            <a:r>
              <a:rPr lang="sk-SK" sz="1800" dirty="0"/>
              <a:t>Rekonštrukcia lávky pre peších v obci Jablonov -              10 402,50 €</a:t>
            </a:r>
          </a:p>
          <a:p>
            <a:r>
              <a:rPr lang="sk-SK" sz="1800" dirty="0"/>
              <a:t>Podpora opatrení na zvyšovanie bezpečnosti dopravy v obci Kurimany – 12 082,98 €</a:t>
            </a:r>
          </a:p>
          <a:p>
            <a:endParaRPr lang="sk-SK" sz="2000" dirty="0">
              <a:latin typeface="Nunito" pitchFamily="2" charset="-18"/>
            </a:endParaRPr>
          </a:p>
          <a:p>
            <a:endParaRPr lang="sk-SK" sz="2000" dirty="0">
              <a:latin typeface="+mn-lt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7D6489A-AADE-252E-430D-133CAFD6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5667" y="679377"/>
            <a:ext cx="7152666" cy="396300"/>
          </a:xfrm>
        </p:spPr>
        <p:txBody>
          <a:bodyPr/>
          <a:lstStyle/>
          <a:p>
            <a:r>
              <a:rPr lang="sk-SK" dirty="0"/>
              <a:t>        </a:t>
            </a:r>
            <a:br>
              <a:rPr lang="sk-SK" dirty="0"/>
            </a:br>
            <a:r>
              <a:rPr lang="sk-SK" dirty="0"/>
              <a:t> Projekty realizované cez PRV – 4.1 = 226 335,04 €</a:t>
            </a:r>
            <a:br>
              <a:rPr lang="sk-SK" dirty="0"/>
            </a:br>
            <a:r>
              <a:rPr lang="sk-SK" dirty="0"/>
              <a:t> 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720963" y="1399559"/>
            <a:ext cx="7216200" cy="2840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k-SK" sz="1800" noProof="0" dirty="0">
                <a:latin typeface="+mj-lt"/>
              </a:rPr>
              <a:t>Investícia do strojového vybavenia spoločnosti Farma Nemešany s.r.o - 100 000,00 € </a:t>
            </a:r>
          </a:p>
          <a:p>
            <a:pPr>
              <a:spcAft>
                <a:spcPts val="1200"/>
              </a:spcAft>
            </a:pPr>
            <a:r>
              <a:rPr lang="sk-SK" sz="1800" noProof="0" dirty="0">
                <a:latin typeface="+mj-lt"/>
              </a:rPr>
              <a:t>Investícia v spoločnosti AGRO-REAL, s.r.o. Nižné Repaše –       69 051,40 € </a:t>
            </a:r>
          </a:p>
          <a:p>
            <a:pPr>
              <a:spcAft>
                <a:spcPts val="1200"/>
              </a:spcAft>
            </a:pPr>
            <a:r>
              <a:rPr lang="sk-SK" sz="1800" noProof="0" dirty="0">
                <a:latin typeface="+mj-lt"/>
              </a:rPr>
              <a:t>Manažment živočíšnej výroby AGRO-REAL plus, s.r.o. –             37 200,00 € </a:t>
            </a:r>
          </a:p>
          <a:p>
            <a:pPr>
              <a:spcAft>
                <a:spcPts val="1200"/>
              </a:spcAft>
            </a:pPr>
            <a:r>
              <a:rPr lang="sk-SK" sz="1800" noProof="0" dirty="0">
                <a:latin typeface="+mj-lt"/>
              </a:rPr>
              <a:t>Modernizácia strojov PD 18 273,50 €</a:t>
            </a:r>
          </a:p>
          <a:p>
            <a:r>
              <a:rPr lang="sk-SK" sz="1800" noProof="0" dirty="0">
                <a:latin typeface="+mj-lt"/>
              </a:rPr>
              <a:t>Modernizácia strojového vybavenia SHR Levoča - 1 810,14 €</a:t>
            </a: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2861D6D-104F-3C33-F088-C81FD4561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25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B4347-FBB6-F9AE-DA9A-2494BF70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01570-8CF9-0657-E165-CCA08848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67" y="679377"/>
            <a:ext cx="7152666" cy="396300"/>
          </a:xfrm>
        </p:spPr>
        <p:txBody>
          <a:bodyPr/>
          <a:lstStyle/>
          <a:p>
            <a:r>
              <a:rPr lang="sk-SK" dirty="0"/>
              <a:t>        </a:t>
            </a:r>
            <a:br>
              <a:rPr lang="sk-SK" dirty="0"/>
            </a:br>
            <a:r>
              <a:rPr lang="sk-SK" dirty="0"/>
              <a:t> Projekty realizované cez PRV – 7.2 = 600 262,67 €</a:t>
            </a:r>
            <a:br>
              <a:rPr lang="sk-SK" dirty="0"/>
            </a:br>
            <a:r>
              <a:rPr lang="sk-SK" dirty="0"/>
              <a:t> 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B12F730-5348-8D2A-C099-A799251DB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962" y="1399558"/>
            <a:ext cx="7508637" cy="31791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1800" dirty="0">
                <a:latin typeface="+mj-lt"/>
              </a:rPr>
              <a:t>Obec Dúbrava - 101 00 Miestne komunikácie</a:t>
            </a:r>
            <a:r>
              <a:rPr lang="sk-SK" sz="1800" noProof="0" dirty="0">
                <a:latin typeface="+mj-lt"/>
              </a:rPr>
              <a:t> – 99 963,09 € </a:t>
            </a:r>
          </a:p>
          <a:p>
            <a:pPr>
              <a:spcAft>
                <a:spcPts val="600"/>
              </a:spcAft>
            </a:pPr>
            <a:r>
              <a:rPr lang="sk-SK" sz="1800" noProof="0" dirty="0">
                <a:latin typeface="+mj-lt"/>
              </a:rPr>
              <a:t>Mesto Spišské Podhradie - Obnova ČOV Rybníček – 95 946,25 € </a:t>
            </a:r>
          </a:p>
          <a:p>
            <a:pPr>
              <a:spcAft>
                <a:spcPts val="600"/>
              </a:spcAft>
            </a:pPr>
            <a:r>
              <a:rPr lang="sk-SK" sz="1800" noProof="0" dirty="0">
                <a:latin typeface="+mj-lt"/>
              </a:rPr>
              <a:t>Výstavba záchytného parkoviska v obci Uloža – 97 821,55 € </a:t>
            </a:r>
          </a:p>
          <a:p>
            <a:pPr>
              <a:spcAft>
                <a:spcPts val="600"/>
              </a:spcAft>
            </a:pPr>
            <a:r>
              <a:rPr lang="sk-SK" sz="1800" noProof="0" dirty="0">
                <a:latin typeface="+mj-lt"/>
              </a:rPr>
              <a:t>Dobudovanie dopravnej infraštruktúry v obci Jablonov – 98 736,24 €</a:t>
            </a:r>
          </a:p>
          <a:p>
            <a:pPr>
              <a:spcAft>
                <a:spcPts val="600"/>
              </a:spcAft>
            </a:pPr>
            <a:r>
              <a:rPr lang="sk-SK" sz="1800" noProof="0" dirty="0">
                <a:latin typeface="+mj-lt"/>
              </a:rPr>
              <a:t>Chodník v obci Granč-Petrovce - I. Etapa – 99 964,79 €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Korytné - prístupový chodník k pamätníku – 37 320,20 €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Revitalizácia centra obce Brutovce – 38 262,94 €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Rekonštrukcia prístupovej plochy pri OcÚ Klčov – 10 481,94 €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Vybudovanie pozemných komunikácií v obci Bijacovce – 21 020,28 €</a:t>
            </a:r>
          </a:p>
          <a:p>
            <a:endParaRPr lang="sk-SK" sz="1800" noProof="0" dirty="0">
              <a:latin typeface="+mj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A1F3527-2AB2-70EE-3C8E-8B8F25DA89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6D57C73-CC3E-74F5-80EC-66F60C9F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C7F3B-AF63-7B1B-C076-5C9FFE02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B6CF4-0CC5-8B68-20F9-40C4F10C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67" y="679377"/>
            <a:ext cx="7152666" cy="396300"/>
          </a:xfrm>
        </p:spPr>
        <p:txBody>
          <a:bodyPr/>
          <a:lstStyle/>
          <a:p>
            <a:r>
              <a:rPr lang="sk-SK" dirty="0"/>
              <a:t>        </a:t>
            </a:r>
            <a:br>
              <a:rPr lang="sk-SK" dirty="0"/>
            </a:br>
            <a:r>
              <a:rPr lang="sk-SK" dirty="0"/>
              <a:t> Projekty realizované cez PRV – 7.4 = 199 999,93 €</a:t>
            </a:r>
            <a:br>
              <a:rPr lang="sk-SK" dirty="0"/>
            </a:br>
            <a:r>
              <a:rPr lang="sk-SK" dirty="0"/>
              <a:t> 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13436F0-D6B7-2C3F-B029-9FA3A382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264" y="1559745"/>
            <a:ext cx="7508637" cy="224469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1800" dirty="0">
                <a:latin typeface="+mj-lt"/>
              </a:rPr>
              <a:t>Multifunkčné ihrisko v areáli MŠ v obci Dravce </a:t>
            </a:r>
            <a:r>
              <a:rPr lang="sk-SK" sz="1800" noProof="0" dirty="0">
                <a:latin typeface="+mj-lt"/>
              </a:rPr>
              <a:t>– 57 949,60 € </a:t>
            </a:r>
          </a:p>
          <a:p>
            <a:pPr>
              <a:spcAft>
                <a:spcPts val="1200"/>
              </a:spcAft>
            </a:pPr>
            <a:r>
              <a:rPr lang="pl-PL" sz="1800" dirty="0"/>
              <a:t>Multifunkčné ihrisko v obci Spišský Štvrtok</a:t>
            </a:r>
            <a:r>
              <a:rPr lang="sk-SK" sz="1800" noProof="0" dirty="0">
                <a:latin typeface="+mj-lt"/>
              </a:rPr>
              <a:t> – 83 754,94 € </a:t>
            </a:r>
          </a:p>
          <a:p>
            <a:pPr>
              <a:spcAft>
                <a:spcPts val="1200"/>
              </a:spcAft>
            </a:pPr>
            <a:r>
              <a:rPr lang="sk-SK" sz="1800" dirty="0">
                <a:latin typeface="+mj-lt"/>
              </a:rPr>
              <a:t>Rekonštrukcia centrálnej časti obce Domaňovce – SO-04 Amfiteáter</a:t>
            </a:r>
            <a:r>
              <a:rPr lang="sk-SK" sz="1800" noProof="0" dirty="0">
                <a:latin typeface="+mj-lt"/>
              </a:rPr>
              <a:t>– 29 984,52 € 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Viacúčelové športové ihrisko v obci Poľanovce </a:t>
            </a:r>
            <a:r>
              <a:rPr lang="sk-SK" sz="1800" noProof="0" dirty="0">
                <a:latin typeface="+mj-lt"/>
              </a:rPr>
              <a:t>– 28 310,87 €</a:t>
            </a:r>
          </a:p>
          <a:p>
            <a:endParaRPr lang="sk-SK" sz="1800" noProof="0" dirty="0">
              <a:latin typeface="+mj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D164F7E-126D-49D1-88BE-9C2E906867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54EC243-E737-EB36-D2DE-EBB98EB30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0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24E84-AC34-BE35-D9FE-E721CFC5E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41BF6-F677-A1EB-2167-7E53D338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67" y="679377"/>
            <a:ext cx="7152666" cy="396300"/>
          </a:xfrm>
        </p:spPr>
        <p:txBody>
          <a:bodyPr/>
          <a:lstStyle/>
          <a:p>
            <a:r>
              <a:rPr lang="sk-SK" dirty="0"/>
              <a:t>        </a:t>
            </a:r>
            <a:br>
              <a:rPr lang="sk-SK" dirty="0"/>
            </a:br>
            <a:r>
              <a:rPr lang="sk-SK" dirty="0"/>
              <a:t> Projekty realizované cez PRV – 7.5-1 = 107 553,64 €</a:t>
            </a:r>
            <a:br>
              <a:rPr lang="sk-SK" dirty="0"/>
            </a:br>
            <a:r>
              <a:rPr lang="sk-SK" dirty="0"/>
              <a:t> 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89DE291-41EA-877B-BC03-9EAE4E18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264" y="1559745"/>
            <a:ext cx="7508637" cy="27586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1800" dirty="0">
                <a:latin typeface="+mj-lt"/>
              </a:rPr>
              <a:t>Rekonštrukcia turisticky zaujímavého historického objektu s kamennou studňou v obci Lúčka </a:t>
            </a:r>
            <a:r>
              <a:rPr lang="sk-SK" sz="1800" noProof="0" dirty="0">
                <a:latin typeface="+mj-lt"/>
              </a:rPr>
              <a:t>– 31 591,12 € </a:t>
            </a:r>
          </a:p>
          <a:p>
            <a:pPr>
              <a:spcAft>
                <a:spcPts val="1200"/>
              </a:spcAft>
            </a:pPr>
            <a:r>
              <a:rPr lang="pl-PL" sz="1800" dirty="0"/>
              <a:t>Revitalizácia obce Pavľany - oddychová zóna pre turistov </a:t>
            </a:r>
            <a:r>
              <a:rPr lang="sk-SK" sz="1800" noProof="0" dirty="0">
                <a:latin typeface="+mj-lt"/>
              </a:rPr>
              <a:t>– 40 063,90 € </a:t>
            </a:r>
          </a:p>
          <a:p>
            <a:pPr>
              <a:spcAft>
                <a:spcPts val="1200"/>
              </a:spcAft>
            </a:pPr>
            <a:r>
              <a:rPr lang="sk-SK" sz="1800" dirty="0">
                <a:latin typeface="+mj-lt"/>
              </a:rPr>
              <a:t>Rekonštrukcia centrálnej časti obce Domaňovce – SO-02 - Rekonštrukcia klenbového mosta v Domaňovciach </a:t>
            </a:r>
            <a:r>
              <a:rPr lang="sk-SK" sz="1800" noProof="0" dirty="0">
                <a:latin typeface="+mj-lt"/>
              </a:rPr>
              <a:t>– 18 461,55 € 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Úprava interiérových priestorov kultúrneho domu v obci Klčov </a:t>
            </a:r>
            <a:r>
              <a:rPr lang="sk-SK" sz="1800" noProof="0" dirty="0">
                <a:latin typeface="+mj-lt"/>
              </a:rPr>
              <a:t>–       17 437,07 €</a:t>
            </a:r>
          </a:p>
          <a:p>
            <a:endParaRPr lang="sk-SK" sz="1800" noProof="0" dirty="0">
              <a:latin typeface="+mj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4202B65-2087-5345-0D41-69F4D4395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8BFBB7F-1BCE-9381-2BDA-D7AFD41E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8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8A0C6-6BB9-7B41-C52F-45F6D8CF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7DCC1-6DD9-FFBD-0C77-63AAF7E2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67" y="679377"/>
            <a:ext cx="7152666" cy="396300"/>
          </a:xfrm>
        </p:spPr>
        <p:txBody>
          <a:bodyPr/>
          <a:lstStyle/>
          <a:p>
            <a:r>
              <a:rPr lang="sk-SK" dirty="0"/>
              <a:t>        </a:t>
            </a:r>
            <a:br>
              <a:rPr lang="sk-SK" dirty="0"/>
            </a:br>
            <a:r>
              <a:rPr lang="sk-SK" dirty="0"/>
              <a:t> Projekty realizované cez PRV – 7.5-2 = 157 800,62 €</a:t>
            </a:r>
            <a:br>
              <a:rPr lang="sk-SK" dirty="0"/>
            </a:br>
            <a:r>
              <a:rPr lang="sk-SK" dirty="0"/>
              <a:t> 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B9D71EE-C844-5892-1AFF-C9AA12E57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264" y="1559745"/>
            <a:ext cx="7622104" cy="258509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1800" dirty="0">
                <a:latin typeface="+mj-lt"/>
              </a:rPr>
              <a:t>Spišský Štvrtok - turisticky významná obec </a:t>
            </a:r>
            <a:r>
              <a:rPr lang="sk-SK" sz="1800" noProof="0" dirty="0">
                <a:latin typeface="+mj-lt"/>
              </a:rPr>
              <a:t>– 49 696,98 € </a:t>
            </a:r>
          </a:p>
          <a:p>
            <a:pPr>
              <a:spcAft>
                <a:spcPts val="1200"/>
              </a:spcAft>
            </a:pPr>
            <a:r>
              <a:rPr lang="pl-PL" sz="1800" dirty="0"/>
              <a:t>Revitalizácia obce Torysky </a:t>
            </a:r>
            <a:r>
              <a:rPr lang="sk-SK" sz="1800" noProof="0" dirty="0">
                <a:latin typeface="+mj-lt"/>
              </a:rPr>
              <a:t>– 28 679,67 € </a:t>
            </a:r>
          </a:p>
          <a:p>
            <a:pPr>
              <a:spcAft>
                <a:spcPts val="1200"/>
              </a:spcAft>
            </a:pPr>
            <a:r>
              <a:rPr lang="sk-SK" sz="1800" dirty="0">
                <a:latin typeface="+mj-lt"/>
              </a:rPr>
              <a:t>Stredisko tradičného ovčiarstva na Spiši v obci Oľšavica </a:t>
            </a:r>
            <a:r>
              <a:rPr lang="sk-SK" sz="1800" noProof="0" dirty="0">
                <a:latin typeface="+mj-lt"/>
              </a:rPr>
              <a:t>– 35 450,5</a:t>
            </a:r>
            <a:r>
              <a:rPr lang="sk-SK" sz="1800" dirty="0">
                <a:latin typeface="+mj-lt"/>
              </a:rPr>
              <a:t>0</a:t>
            </a:r>
            <a:r>
              <a:rPr lang="sk-SK" sz="1800" noProof="0" dirty="0">
                <a:latin typeface="+mj-lt"/>
              </a:rPr>
              <a:t> € </a:t>
            </a:r>
          </a:p>
          <a:p>
            <a:pPr>
              <a:spcAft>
                <a:spcPts val="1200"/>
              </a:spcAft>
            </a:pPr>
            <a:r>
              <a:rPr lang="sk-SK" sz="1800" dirty="0">
                <a:latin typeface="+mj-lt"/>
              </a:rPr>
              <a:t>Náučný chodník drevín a bylín v Klčove </a:t>
            </a:r>
            <a:r>
              <a:rPr lang="sk-SK" sz="1800" noProof="0" dirty="0">
                <a:latin typeface="+mj-lt"/>
              </a:rPr>
              <a:t>– 33 184,64 €</a:t>
            </a:r>
          </a:p>
          <a:p>
            <a:pPr>
              <a:spcAft>
                <a:spcPts val="600"/>
              </a:spcAft>
            </a:pPr>
            <a:r>
              <a:rPr lang="sk-SK" sz="1800" dirty="0">
                <a:latin typeface="+mj-lt"/>
              </a:rPr>
              <a:t>Múzeum v obci Bijacovce – 10 788,83 €</a:t>
            </a:r>
            <a:endParaRPr lang="sk-SK" sz="1800" noProof="0" dirty="0">
              <a:latin typeface="+mj-lt"/>
            </a:endParaRPr>
          </a:p>
          <a:p>
            <a:endParaRPr lang="sk-SK" sz="1800" noProof="0" dirty="0">
              <a:latin typeface="+mj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  <a:p>
            <a:endParaRPr lang="sk-SK" sz="2000" dirty="0">
              <a:latin typeface="+mn-lt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A13148D-CD80-593F-7A63-65ECC0576A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127FC58-8DF7-A260-3BAE-3C2DAE0F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19</a:t>
            </a:fld>
            <a:endParaRPr/>
          </a:p>
        </p:txBody>
      </p:sp>
      <p:pic>
        <p:nvPicPr>
          <p:cNvPr id="278" name="Google Shape;278;p12" descr="mapa atraktivi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00600" cy="386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 descr="mapa skladac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1302" y="1869644"/>
            <a:ext cx="4613564" cy="327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2" descr="kracajte s nami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1017" y="0"/>
            <a:ext cx="2097362" cy="212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2" descr="carovny svet tradicii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590" y="2817667"/>
            <a:ext cx="1538524" cy="2176009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82" name="Google Shape;282;p12" descr="objavme klenoty lev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3610" y="2817667"/>
            <a:ext cx="1577481" cy="2217911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2</a:t>
            </a:fld>
            <a:endParaRPr/>
          </a:p>
        </p:txBody>
      </p:sp>
      <p:sp>
        <p:nvSpPr>
          <p:cNvPr id="204" name="Google Shape;204;p5"/>
          <p:cNvSpPr txBox="1"/>
          <p:nvPr/>
        </p:nvSpPr>
        <p:spPr>
          <a:xfrm>
            <a:off x="1481891" y="1864007"/>
            <a:ext cx="2868467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3;p4">
            <a:extLst>
              <a:ext uri="{FF2B5EF4-FFF2-40B4-BE49-F238E27FC236}">
                <a16:creationId xmlns:a16="http://schemas.microsoft.com/office/drawing/2014/main" id="{EA2D724E-F64E-4820-B993-9908DE6CF3CC}"/>
              </a:ext>
            </a:extLst>
          </p:cNvPr>
          <p:cNvSpPr txBox="1">
            <a:spLocks/>
          </p:cNvSpPr>
          <p:nvPr/>
        </p:nvSpPr>
        <p:spPr>
          <a:xfrm>
            <a:off x="1901875" y="793438"/>
            <a:ext cx="6426300" cy="42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3400"/>
            </a:pPr>
            <a:r>
              <a:rPr lang="sk-SK" sz="2000" dirty="0">
                <a:latin typeface="Nunito" panose="020B0604020202020204" charset="-18"/>
              </a:rPr>
              <a:t> </a:t>
            </a:r>
            <a:r>
              <a:rPr lang="sk-SK" sz="2000" dirty="0"/>
              <a:t>MAS LEV– KTO SME, ČO je našim cieľom</a:t>
            </a:r>
            <a:endParaRPr lang="en-US" sz="2000" dirty="0">
              <a:latin typeface="+mj-lt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8358B17-BBAD-C3A7-ABD1-886799734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66" y="2741663"/>
            <a:ext cx="984189" cy="68900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270098E-D243-C4AB-4308-BECDBF474A60}"/>
              </a:ext>
            </a:extLst>
          </p:cNvPr>
          <p:cNvSpPr txBox="1"/>
          <p:nvPr/>
        </p:nvSpPr>
        <p:spPr>
          <a:xfrm>
            <a:off x="1530927" y="1393127"/>
            <a:ext cx="5860473" cy="203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Wingdings" panose="05000000000000000000" pitchFamily="2" charset="2"/>
              <a:buChar char="§"/>
            </a:pPr>
            <a:r>
              <a:rPr lang="sk-SK" sz="1600" b="0" i="0" u="none" strike="noStrike" cap="none" dirty="0">
                <a:solidFill>
                  <a:srgbClr val="22222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sk-SK" b="0" i="0" u="none" strike="noStrike" cap="none" dirty="0">
                <a:solidFill>
                  <a:srgbClr val="222222"/>
                </a:solidFill>
                <a:latin typeface="+mj-lt"/>
                <a:sym typeface="Nunito"/>
              </a:rPr>
              <a:t>verejno-súkromné partnerstvo, ktoré má </a:t>
            </a:r>
            <a:r>
              <a:rPr lang="en-GB" b="0" i="0" u="none" strike="noStrike" cap="none" dirty="0">
                <a:solidFill>
                  <a:srgbClr val="222222"/>
                </a:solidFill>
                <a:latin typeface="+mj-lt"/>
                <a:sym typeface="Nunito"/>
              </a:rPr>
              <a:t>7</a:t>
            </a:r>
            <a:r>
              <a:rPr lang="sk-SK" b="0" i="0" u="none" strike="noStrike" cap="none" dirty="0">
                <a:solidFill>
                  <a:srgbClr val="222222"/>
                </a:solidFill>
                <a:latin typeface="+mj-lt"/>
                <a:sym typeface="Nunito"/>
              </a:rPr>
              <a:t>2</a:t>
            </a:r>
            <a:r>
              <a:rPr lang="en-GB" b="0" i="0" u="none" strike="noStrike" cap="none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b="0" i="0" u="none" strike="noStrike" cap="none" dirty="0">
                <a:solidFill>
                  <a:srgbClr val="222222"/>
                </a:solidFill>
                <a:latin typeface="+mj-lt"/>
                <a:sym typeface="Nunito"/>
              </a:rPr>
              <a:t>členov zo súkromného a verejného sektora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222222"/>
                </a:solidFill>
                <a:latin typeface="+mj-lt"/>
              </a:rPr>
              <a:t> Územie tvorí 33 samospráv, z toho dve historické mestá zaradené v zozname UNESCO – Levoča a Spišské Podhradie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222222"/>
                </a:solidFill>
                <a:latin typeface="+mj-lt"/>
              </a:rPr>
              <a:t>Počet obyvateľov – 33 310 </a:t>
            </a:r>
          </a:p>
          <a:p>
            <a:pPr marL="342900" lvl="0" indent="-342900" algn="just">
              <a:lnSpc>
                <a:spcPct val="150000"/>
              </a:lnSpc>
              <a:buClr>
                <a:srgbClr val="222222"/>
              </a:buClr>
              <a:buSzPts val="24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222222"/>
                </a:solidFill>
                <a:latin typeface="+mj-lt"/>
              </a:rPr>
              <a:t>Rozloha územia – 421,02 </a:t>
            </a:r>
            <a:r>
              <a:rPr lang="sk-SK" dirty="0">
                <a:latin typeface="+mj-lt"/>
              </a:rPr>
              <a:t>km²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0B901805-5747-1546-C9AA-2102E121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79" y="3759344"/>
            <a:ext cx="931995" cy="652469"/>
          </a:xfrm>
          <a:prstGeom prst="rect">
            <a:avLst/>
          </a:prstGeom>
        </p:spPr>
      </p:pic>
      <p:sp>
        <p:nvSpPr>
          <p:cNvPr id="287" name="Google Shape;287;p13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Ukážky projektov</a:t>
            </a:r>
            <a:endParaRPr dirty="0"/>
          </a:p>
        </p:txBody>
      </p:sp>
      <p:sp>
        <p:nvSpPr>
          <p:cNvPr id="288" name="Google Shape;288;p1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20</a:t>
            </a:fld>
            <a:endParaRPr/>
          </a:p>
        </p:txBody>
      </p:sp>
      <p:pic>
        <p:nvPicPr>
          <p:cNvPr id="289" name="Google Shape;289;p13" descr="DSC00467.JPG"/>
          <p:cNvPicPr preferRelativeResize="0"/>
          <p:nvPr/>
        </p:nvPicPr>
        <p:blipFill rotWithShape="1">
          <a:blip r:embed="rId4">
            <a:alphaModFix/>
          </a:blip>
          <a:srcRect r="2541"/>
          <a:stretch/>
        </p:blipFill>
        <p:spPr>
          <a:xfrm>
            <a:off x="193560" y="987820"/>
            <a:ext cx="1768244" cy="2537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0" name="Google Shape;290;p13" descr="IMG_0749.JPG"/>
          <p:cNvPicPr preferRelativeResize="0"/>
          <p:nvPr/>
        </p:nvPicPr>
        <p:blipFill rotWithShape="1">
          <a:blip r:embed="rId5">
            <a:alphaModFix/>
          </a:blip>
          <a:srcRect t="27533"/>
          <a:stretch/>
        </p:blipFill>
        <p:spPr>
          <a:xfrm>
            <a:off x="661314" y="2915204"/>
            <a:ext cx="1702062" cy="185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 descr="Bez názvu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7839" y="1105432"/>
            <a:ext cx="1702062" cy="129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2" name="Google Shape;292;p13" descr="Divadelné predstavenie Žabia princezná.JPG"/>
          <p:cNvPicPr preferRelativeResize="0"/>
          <p:nvPr/>
        </p:nvPicPr>
        <p:blipFill rotWithShape="1">
          <a:blip r:embed="rId7">
            <a:alphaModFix/>
          </a:blip>
          <a:srcRect r="9942"/>
          <a:stretch/>
        </p:blipFill>
        <p:spPr>
          <a:xfrm>
            <a:off x="1883998" y="2423914"/>
            <a:ext cx="2695208" cy="2186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3" name="Google Shape;293;p13" descr="stánky.JPG"/>
          <p:cNvPicPr preferRelativeResize="0"/>
          <p:nvPr/>
        </p:nvPicPr>
        <p:blipFill rotWithShape="1">
          <a:blip r:embed="rId8">
            <a:alphaModFix/>
          </a:blip>
          <a:srcRect r="7624"/>
          <a:stretch/>
        </p:blipFill>
        <p:spPr>
          <a:xfrm>
            <a:off x="3877413" y="621017"/>
            <a:ext cx="2467517" cy="1783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4" name="Google Shape;294;p13" descr="IMG_5085.jpg"/>
          <p:cNvPicPr preferRelativeResize="0"/>
          <p:nvPr/>
        </p:nvPicPr>
        <p:blipFill rotWithShape="1">
          <a:blip r:embed="rId9">
            <a:alphaModFix/>
          </a:blip>
          <a:srcRect t="31585"/>
          <a:stretch/>
        </p:blipFill>
        <p:spPr>
          <a:xfrm>
            <a:off x="4386332" y="2463092"/>
            <a:ext cx="2238912" cy="2435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5" name="Google Shape;295;p13" descr="IMG_5069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64417" y="3135798"/>
            <a:ext cx="2238912" cy="149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" name="Google Shape;296;p13" descr="20140626_111440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4429" y="1604811"/>
            <a:ext cx="2448900" cy="1872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" name="Google Shape;297;p13" descr="IMG_2161.JPG"/>
          <p:cNvPicPr preferRelativeResize="0"/>
          <p:nvPr/>
        </p:nvPicPr>
        <p:blipFill rotWithShape="1">
          <a:blip r:embed="rId12">
            <a:alphaModFix/>
          </a:blip>
          <a:srcRect l="31894" b="15947"/>
          <a:stretch/>
        </p:blipFill>
        <p:spPr>
          <a:xfrm>
            <a:off x="6471805" y="514365"/>
            <a:ext cx="1970763" cy="1354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Ukážky projektov</a:t>
            </a:r>
            <a:endParaRPr dirty="0"/>
          </a:p>
        </p:txBody>
      </p:sp>
      <p:sp>
        <p:nvSpPr>
          <p:cNvPr id="303" name="Google Shape;303;p1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21</a:t>
            </a:fld>
            <a:endParaRPr/>
          </a:p>
        </p:txBody>
      </p:sp>
      <p:pic>
        <p:nvPicPr>
          <p:cNvPr id="304" name="Google Shape;304;p14" descr="po 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681" y="1354974"/>
            <a:ext cx="2227811" cy="167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5" name="Google Shape;305;p14" descr="IMG_9974.JPG"/>
          <p:cNvPicPr preferRelativeResize="0"/>
          <p:nvPr/>
        </p:nvPicPr>
        <p:blipFill rotWithShape="1">
          <a:blip r:embed="rId4">
            <a:alphaModFix/>
          </a:blip>
          <a:srcRect r="12064"/>
          <a:stretch/>
        </p:blipFill>
        <p:spPr>
          <a:xfrm>
            <a:off x="2715552" y="1268147"/>
            <a:ext cx="2649033" cy="1797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6" name="Google Shape;306;p14" descr="činkaren 0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80" y="3025832"/>
            <a:ext cx="2227812" cy="167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" name="Google Shape;307;p14" descr="IMG_2533.JPG"/>
          <p:cNvPicPr preferRelativeResize="0"/>
          <p:nvPr/>
        </p:nvPicPr>
        <p:blipFill rotWithShape="1">
          <a:blip r:embed="rId6">
            <a:alphaModFix/>
          </a:blip>
          <a:srcRect t="15806" r="7438"/>
          <a:stretch/>
        </p:blipFill>
        <p:spPr>
          <a:xfrm>
            <a:off x="5044268" y="1360482"/>
            <a:ext cx="2591306" cy="3445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" name="Google Shape;308;p14" descr="šmýkačk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15553" y="3025831"/>
            <a:ext cx="2466654" cy="164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9" name="Google Shape;309;p14" descr="IMG_2348 - kópi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15815" y="436039"/>
            <a:ext cx="1188555" cy="891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0" name="Google Shape;310;p14" descr="ihrisko - granč.jpg"/>
          <p:cNvPicPr preferRelativeResize="0"/>
          <p:nvPr/>
        </p:nvPicPr>
        <p:blipFill rotWithShape="1">
          <a:blip r:embed="rId9">
            <a:alphaModFix/>
          </a:blip>
          <a:srcRect l="7541" r="25227" b="20025"/>
          <a:stretch/>
        </p:blipFill>
        <p:spPr>
          <a:xfrm>
            <a:off x="4869410" y="442874"/>
            <a:ext cx="1084820" cy="877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1" name="Google Shape;311;p14" descr="P10100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61953" y="442874"/>
            <a:ext cx="1173066" cy="877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2" name="Google Shape;312;p14" descr="realizácia 2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17398" y="103904"/>
            <a:ext cx="1599656" cy="125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3" name="Google Shape;313;p14" descr="IMG_038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09459" y="1479665"/>
            <a:ext cx="1642099" cy="1221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E582738C-FD29-B398-E308-BED81A4B68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3263" y="3734174"/>
            <a:ext cx="929812" cy="6509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5" descr="IMG_13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884" y="1230527"/>
            <a:ext cx="2446019" cy="1632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0" name="Google Shape;320;p15" descr="IMG_13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5586" y="670571"/>
            <a:ext cx="1677483" cy="1119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1" name="Google Shape;321;p15" descr="IMG_1292.JPG"/>
          <p:cNvPicPr preferRelativeResize="0"/>
          <p:nvPr/>
        </p:nvPicPr>
        <p:blipFill rotWithShape="1">
          <a:blip r:embed="rId5">
            <a:alphaModFix/>
          </a:blip>
          <a:srcRect l="14974" t="28229" r="13363" b="12491"/>
          <a:stretch/>
        </p:blipFill>
        <p:spPr>
          <a:xfrm>
            <a:off x="4781816" y="502826"/>
            <a:ext cx="3730708" cy="2003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2" name="Google Shape;322;p15" descr="domanovce.JPG"/>
          <p:cNvPicPr preferRelativeResize="0"/>
          <p:nvPr/>
        </p:nvPicPr>
        <p:blipFill rotWithShape="1">
          <a:blip r:embed="rId6">
            <a:alphaModFix/>
          </a:blip>
          <a:srcRect r="4379"/>
          <a:stretch/>
        </p:blipFill>
        <p:spPr>
          <a:xfrm>
            <a:off x="951807" y="2732925"/>
            <a:ext cx="2630978" cy="1836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3" name="Google Shape;323;p15" descr="IMG_1328.JPG"/>
          <p:cNvPicPr preferRelativeResize="0"/>
          <p:nvPr/>
        </p:nvPicPr>
        <p:blipFill rotWithShape="1">
          <a:blip r:embed="rId7">
            <a:alphaModFix/>
          </a:blip>
          <a:srcRect l="11473"/>
          <a:stretch/>
        </p:blipFill>
        <p:spPr>
          <a:xfrm>
            <a:off x="3678109" y="2637308"/>
            <a:ext cx="2497974" cy="1883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4" name="Google Shape;324;p15" descr="ihrisko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5965" y="2521657"/>
            <a:ext cx="2186559" cy="152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15F3C153-9F38-5128-90E4-FC2005218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151" y="3754197"/>
            <a:ext cx="910747" cy="637594"/>
          </a:xfrm>
          <a:prstGeom prst="rect">
            <a:avLst/>
          </a:prstGeom>
        </p:spPr>
      </p:pic>
      <p:sp>
        <p:nvSpPr>
          <p:cNvPr id="4" name="Google Shape;302;p14">
            <a:extLst>
              <a:ext uri="{FF2B5EF4-FFF2-40B4-BE49-F238E27FC236}">
                <a16:creationId xmlns:a16="http://schemas.microsoft.com/office/drawing/2014/main" id="{1CF24384-C672-5816-A4C8-44F563C40B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Ukážky projektov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2AB70C8-2F91-4A84-D188-789628C879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sk-SK"/>
          </a:p>
        </p:txBody>
      </p:sp>
      <p:sp>
        <p:nvSpPr>
          <p:cNvPr id="4" name="Google Shape;302;p14">
            <a:extLst>
              <a:ext uri="{FF2B5EF4-FFF2-40B4-BE49-F238E27FC236}">
                <a16:creationId xmlns:a16="http://schemas.microsoft.com/office/drawing/2014/main" id="{5C820872-0B46-8C82-9FB7-88264093D1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114" y="617468"/>
            <a:ext cx="6427788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Ukážky projektov</a:t>
            </a:r>
            <a:endParaRPr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440192-3E81-5A13-8C29-01913BBA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151" y="3754197"/>
            <a:ext cx="910747" cy="63759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6108D55-557F-055B-A0E4-17CBE56D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348" y="552323"/>
            <a:ext cx="1903889" cy="1427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036F39B-B921-5772-3657-6C6EE47F7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220" y="536490"/>
            <a:ext cx="1903889" cy="1427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8DECDB32-492D-22F2-3548-8B534AE2D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1" t="22838" r="4488" b="19156"/>
          <a:stretch/>
        </p:blipFill>
        <p:spPr>
          <a:xfrm>
            <a:off x="2645681" y="1996074"/>
            <a:ext cx="6009299" cy="268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3B12920-4A76-233A-F5A6-EE436949A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61" y="1174704"/>
            <a:ext cx="2344404" cy="1758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1318B268-3890-9A44-7D58-30F60BFF4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53" y="2893192"/>
            <a:ext cx="2296012" cy="1722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0CD488B4-6C29-3D18-F288-F23F7E233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1092" y="536489"/>
            <a:ext cx="1903889" cy="1427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5954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3783949D-DB98-4FB6-07A8-890B703FC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15" y="2805394"/>
            <a:ext cx="2418680" cy="1814010"/>
          </a:xfrm>
          <a:prstGeom prst="rect">
            <a:avLst/>
          </a:prstGeom>
        </p:spPr>
      </p:pic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A3E95CB-FACD-3093-6CBC-D0E8C0AC9C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sk-SK"/>
          </a:p>
        </p:txBody>
      </p:sp>
      <p:sp>
        <p:nvSpPr>
          <p:cNvPr id="4" name="Google Shape;302;p14">
            <a:extLst>
              <a:ext uri="{FF2B5EF4-FFF2-40B4-BE49-F238E27FC236}">
                <a16:creationId xmlns:a16="http://schemas.microsoft.com/office/drawing/2014/main" id="{8618BD74-E82C-24D0-C98B-3797D5D36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2650" y="684213"/>
            <a:ext cx="6427788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Ukážky projektov</a:t>
            </a:r>
            <a:endParaRPr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ED0917F-F8DB-EC36-1721-553E7EA59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8589" y="1532934"/>
            <a:ext cx="2149177" cy="161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ED0278C-F3AD-AA5E-6808-B6E7E872A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09690" y="2725282"/>
            <a:ext cx="2149177" cy="161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8C213B2-0558-B437-626A-266711E50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71E1822-13AB-32FE-59CF-0A1E7784BD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842"/>
          <a:stretch/>
        </p:blipFill>
        <p:spPr>
          <a:xfrm>
            <a:off x="6674377" y="486948"/>
            <a:ext cx="2015862" cy="1636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4F3ECB8C-F632-9694-D03A-909DED3A0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490" y="2122989"/>
            <a:ext cx="2015508" cy="2870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DFA7016C-B341-5BC5-EBC2-6BE1A0400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087868" y="537688"/>
            <a:ext cx="3496546" cy="1636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D64A5B7D-1993-773F-DD48-EB1815CA0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236" y="3431273"/>
            <a:ext cx="1593680" cy="1146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0425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1309653" y="262913"/>
            <a:ext cx="7519189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Zrealizované projekty IROP 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idx="1"/>
          </p:nvPr>
        </p:nvSpPr>
        <p:spPr>
          <a:xfrm>
            <a:off x="459420" y="700817"/>
            <a:ext cx="8450974" cy="280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dirty="0"/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5.1.2:   </a:t>
            </a:r>
            <a:r>
              <a:rPr lang="sk-SK" sz="1875" b="1" dirty="0"/>
              <a:t>Levoča – Rekonštrukcia autobusovej stanice             </a:t>
            </a:r>
            <a:r>
              <a:rPr lang="sk-SK" sz="1800" dirty="0">
                <a:latin typeface="+mj-lt"/>
                <a:ea typeface="Calibri"/>
                <a:cs typeface="Calibri"/>
                <a:sym typeface="Calibri"/>
              </a:rPr>
              <a:t>89 102,91 eur</a:t>
            </a:r>
            <a:endParaRPr lang="sk-SK" sz="1875" dirty="0"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5.1.2:</a:t>
            </a:r>
            <a:r>
              <a:rPr lang="sk-SK" sz="1875" b="1" dirty="0"/>
              <a:t>   Buglovce – Solárna stanica na elektrobicykle           </a:t>
            </a:r>
            <a:r>
              <a:rPr lang="sk-SK" sz="1800" dirty="0">
                <a:latin typeface="+mj-lt"/>
                <a:ea typeface="Calibri"/>
                <a:cs typeface="Calibri"/>
                <a:sym typeface="Calibri"/>
              </a:rPr>
              <a:t>14 264,02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5.1.2:</a:t>
            </a:r>
            <a:r>
              <a:rPr lang="sk-SK" sz="1875" b="1" dirty="0"/>
              <a:t>   Spišské Podhradie – Elektro nabíjacie stanice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47 457,58 eur</a:t>
            </a:r>
            <a:endParaRPr lang="sk-SK" sz="1875" b="1" dirty="0">
              <a:solidFill>
                <a:srgbClr val="385623"/>
              </a:solidFill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5.1.2:</a:t>
            </a:r>
            <a:r>
              <a:rPr lang="sk-SK" sz="1875" b="1" dirty="0"/>
              <a:t>   Levoča – Chodníky a priechody pre chodcov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89 956,95 eur</a:t>
            </a:r>
            <a:endParaRPr lang="sk-SK" sz="1800" b="1" dirty="0"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5.1.2:</a:t>
            </a:r>
            <a:r>
              <a:rPr lang="sk-SK" sz="1875" b="1" dirty="0"/>
              <a:t>   Spišský Štvrtok – Prechodový chodník zastávky      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17 922,91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5.1.2:</a:t>
            </a:r>
            <a:r>
              <a:rPr lang="sk-SK" sz="1875" b="1" dirty="0"/>
              <a:t>   Nemešany – Autobusová zastávka - výstavba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85 500,00 eur</a:t>
            </a:r>
            <a:endParaRPr lang="sk-SK" sz="1875" b="1" dirty="0">
              <a:solidFill>
                <a:srgbClr val="385623"/>
              </a:solidFill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5.1.2:</a:t>
            </a:r>
            <a:r>
              <a:rPr lang="sk-SK" sz="1875" b="1" dirty="0"/>
              <a:t>   Levoča – Cykloturistická trasa a infraštruktúra        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38 326,32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00" b="1" dirty="0"/>
              <a:t> </a:t>
            </a:r>
            <a:r>
              <a:rPr lang="sk-SK" sz="1880" b="1" dirty="0">
                <a:solidFill>
                  <a:srgbClr val="385623"/>
                </a:solidFill>
              </a:rPr>
              <a:t>5.1.2:</a:t>
            </a:r>
            <a:r>
              <a:rPr lang="sk-SK" sz="1880" b="1" dirty="0"/>
              <a:t>   Kurimany – Parkovisko a úprava križovatky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12 082,98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80" b="1" dirty="0">
                <a:solidFill>
                  <a:srgbClr val="385623"/>
                </a:solidFill>
              </a:rPr>
              <a:t> 5.1.2:</a:t>
            </a:r>
            <a:r>
              <a:rPr lang="sk-SK" sz="1880" b="1" dirty="0"/>
              <a:t>   Jablonov – Rekonštrukcia lávky pre peších 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10 402,50 eur</a:t>
            </a: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  <a:latin typeface="+mj-lt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B5A1E9A-2D82-F9AB-5D6B-BEB55B100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7"/>
          <a:stretch/>
        </p:blipFill>
        <p:spPr bwMode="auto">
          <a:xfrm>
            <a:off x="209580" y="3968722"/>
            <a:ext cx="1100074" cy="82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88634EB-D7CF-B89C-D35E-288CB35EE4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26175"/>
          <a:stretch/>
        </p:blipFill>
        <p:spPr bwMode="auto">
          <a:xfrm rot="5400000">
            <a:off x="1488256" y="3828900"/>
            <a:ext cx="804170" cy="1100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104F185-EE5E-79E6-730B-9D95181E2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r="16823"/>
          <a:stretch/>
        </p:blipFill>
        <p:spPr bwMode="auto">
          <a:xfrm rot="5400000">
            <a:off x="2616699" y="3806553"/>
            <a:ext cx="824140" cy="1124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FD827BB-E85E-E76F-1BC9-502A46CD3D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27736"/>
          <a:stretch/>
        </p:blipFill>
        <p:spPr bwMode="auto">
          <a:xfrm rot="5400000">
            <a:off x="3732383" y="3846890"/>
            <a:ext cx="831528" cy="1051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382E5223-98CD-3683-0FF8-2712193E4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36" y="3956488"/>
            <a:ext cx="1092567" cy="831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C4D94B0-8E11-0C83-8E25-5F7D573516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-188" r="278" b="14151"/>
          <a:stretch/>
        </p:blipFill>
        <p:spPr bwMode="auto">
          <a:xfrm>
            <a:off x="5823259" y="3952430"/>
            <a:ext cx="1046588" cy="835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D14AFB5-37DD-166C-75CB-C781BDEBB2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3" y="3947908"/>
            <a:ext cx="1077332" cy="83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808FF4B-8F62-EBB5-D2CB-119EA36BB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88" y="3960749"/>
            <a:ext cx="1092568" cy="83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2031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394595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Zrealizované projekty PRV 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00" dirty="0"/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7.5:   </a:t>
            </a:r>
            <a:r>
              <a:rPr lang="sk-SK" sz="1875" b="1" dirty="0"/>
              <a:t>Domaňovce – Amfiteáter v centrálnej časti            </a:t>
            </a:r>
            <a:r>
              <a:rPr lang="sk-SK" sz="1800" dirty="0">
                <a:latin typeface="+mj-lt"/>
                <a:ea typeface="Calibri"/>
                <a:cs typeface="Calibri"/>
                <a:sym typeface="Calibri"/>
              </a:rPr>
              <a:t>29 984,52 eur</a:t>
            </a:r>
            <a:endParaRPr lang="sk-SK" sz="1875" dirty="0"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7.4:</a:t>
            </a:r>
            <a:r>
              <a:rPr lang="sk-SK" sz="1875" b="1" dirty="0"/>
              <a:t>   Spišský Štvrtok – Multifunkčné ihrisko v obci        </a:t>
            </a:r>
            <a:r>
              <a:rPr lang="sk-SK" sz="1800" dirty="0">
                <a:latin typeface="+mj-lt"/>
                <a:ea typeface="Calibri"/>
                <a:cs typeface="Calibri"/>
                <a:sym typeface="Calibri"/>
              </a:rPr>
              <a:t>83 754,94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7.4:</a:t>
            </a:r>
            <a:r>
              <a:rPr lang="sk-SK" sz="1875" b="1" dirty="0"/>
              <a:t>   Dravce – Multifunkčné ihrisko v areáli MŠ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57 949,60 eur</a:t>
            </a:r>
            <a:endParaRPr lang="sk-SK" sz="1875" b="1" dirty="0">
              <a:solidFill>
                <a:srgbClr val="385623"/>
              </a:solidFill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7.4:</a:t>
            </a:r>
            <a:r>
              <a:rPr lang="sk-SK" sz="1875" b="1" dirty="0"/>
              <a:t>   Poľanovce – Viacúčelové športové ihrisko              </a:t>
            </a:r>
            <a:r>
              <a:rPr lang="sk-SK" sz="1800" dirty="0">
                <a:latin typeface="+mj-lt"/>
              </a:rPr>
              <a:t>28 310,87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7.5:</a:t>
            </a:r>
            <a:r>
              <a:rPr lang="sk-SK" sz="1875" b="1" dirty="0"/>
              <a:t>   Klčov – Úprava priestorov kultúrneho domu         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17 437,07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7.4:</a:t>
            </a:r>
            <a:r>
              <a:rPr lang="sk-SK" sz="1875" b="1" dirty="0"/>
              <a:t>   Pavľany – Oddychová zóna pre turistov   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40 063,90 eur</a:t>
            </a:r>
            <a:endParaRPr lang="sk-SK" sz="1875" b="1" dirty="0">
              <a:solidFill>
                <a:srgbClr val="385623"/>
              </a:solidFill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7.5:</a:t>
            </a:r>
            <a:r>
              <a:rPr lang="sk-SK" sz="1875" b="1" dirty="0"/>
              <a:t>   Lúčka – Rekonštrukcia historického objektu     	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42 121,55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00" b="1" dirty="0"/>
              <a:t> </a:t>
            </a:r>
            <a:r>
              <a:rPr lang="sk-SK" sz="1800" b="1" dirty="0">
                <a:solidFill>
                  <a:srgbClr val="385623"/>
                </a:solidFill>
              </a:rPr>
              <a:t>7.4:</a:t>
            </a:r>
            <a:r>
              <a:rPr lang="sk-SK" sz="1800" b="1" dirty="0"/>
              <a:t>   Domaňovce</a:t>
            </a:r>
            <a:r>
              <a:rPr lang="sk-SK" sz="1875" b="1" dirty="0"/>
              <a:t> – Rekonštrukcia kamenného mosta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18 461,55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500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7.5:</a:t>
            </a:r>
            <a:r>
              <a:rPr lang="sk-SK" sz="1875" b="1" dirty="0"/>
              <a:t>   Nemešany – Náučný chodník pestovania bylín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27 276,00 eur</a:t>
            </a: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C85F708-7948-D165-B3E9-00EB6BB31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2"/>
          <a:stretch/>
        </p:blipFill>
        <p:spPr bwMode="auto">
          <a:xfrm rot="10800000">
            <a:off x="1331471" y="3971951"/>
            <a:ext cx="1051513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84E6509-94CD-B9B6-3212-A6CF2F207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08" y="3968416"/>
            <a:ext cx="1058265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4893208-2AE0-40E8-5354-533742640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23" y="3966802"/>
            <a:ext cx="1058067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75EBD14-3120-CAB7-4EA7-9B9889701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75" y="125339"/>
            <a:ext cx="1100074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42885BBF-254C-3733-34DB-EEEAAD5ED1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19267"/>
          <a:stretch/>
        </p:blipFill>
        <p:spPr bwMode="auto">
          <a:xfrm>
            <a:off x="5748191" y="3966802"/>
            <a:ext cx="1055622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3742273E-E13A-4EC0-1044-861C673A5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13" y="3971951"/>
            <a:ext cx="1058067" cy="793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B558815-D533-4B73-487F-B50BA2AF16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35" y="3958595"/>
            <a:ext cx="1051514" cy="801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52E05DC-E8BC-D06E-E01D-C01F362E5B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2642" b="41873"/>
          <a:stretch/>
        </p:blipFill>
        <p:spPr bwMode="auto">
          <a:xfrm>
            <a:off x="3532975" y="3971950"/>
            <a:ext cx="1078547" cy="795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68969DE-0335-D750-F2DA-E6DA5FC4D7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49" b="10977"/>
          <a:stretch/>
        </p:blipFill>
        <p:spPr bwMode="auto">
          <a:xfrm>
            <a:off x="223733" y="3971951"/>
            <a:ext cx="1058325" cy="78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4411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EC495C9B-0191-23CB-5820-FDFDC533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4342D987-F7A8-3E4A-F73F-D4077A1519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394595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Zrealizované projekty PRV 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D2CCCF86-C09B-041A-91D9-F7582A6575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00" dirty="0"/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7.2:   </a:t>
            </a:r>
            <a:r>
              <a:rPr lang="sk-SK" sz="1875" b="1" dirty="0"/>
              <a:t>Dúbrava – 101 – 00 Miestne komunikácie              </a:t>
            </a:r>
            <a:r>
              <a:rPr lang="sk-SK" sz="1800" dirty="0">
                <a:latin typeface="+mj-lt"/>
                <a:ea typeface="Calibri"/>
                <a:cs typeface="Calibri"/>
                <a:sym typeface="Calibri"/>
              </a:rPr>
              <a:t>99 963,09 eur</a:t>
            </a:r>
            <a:endParaRPr lang="sk-SK" sz="1875" dirty="0"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7.2:</a:t>
            </a:r>
            <a:r>
              <a:rPr lang="sk-SK" sz="1875" b="1" dirty="0"/>
              <a:t>   Spišské Podhradie – Obnova ČOV Rybníček          </a:t>
            </a:r>
            <a:r>
              <a:rPr lang="sk-SK" sz="1800" dirty="0">
                <a:latin typeface="+mj-lt"/>
                <a:ea typeface="Calibri"/>
                <a:cs typeface="Calibri"/>
                <a:sym typeface="Calibri"/>
              </a:rPr>
              <a:t>95 946,25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7.2:</a:t>
            </a:r>
            <a:r>
              <a:rPr lang="sk-SK" sz="1875" b="1" dirty="0"/>
              <a:t>   Uloža – Výstavba záchytného parkoviska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97 821,55 eur</a:t>
            </a:r>
            <a:endParaRPr lang="sk-SK" sz="1875" b="1" dirty="0">
              <a:solidFill>
                <a:srgbClr val="385623"/>
              </a:solidFill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7.2:</a:t>
            </a:r>
            <a:r>
              <a:rPr lang="sk-SK" sz="1875" b="1" dirty="0"/>
              <a:t>   Jablonov – Dopravná infraštruktúra                        </a:t>
            </a:r>
            <a:r>
              <a:rPr lang="sk-SK" sz="1800" dirty="0">
                <a:latin typeface="+mj-lt"/>
              </a:rPr>
              <a:t>98 736,24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7.2:</a:t>
            </a:r>
            <a:r>
              <a:rPr lang="sk-SK" sz="1875" b="1" dirty="0"/>
              <a:t>   Granč-Petrovce – Chodník v obci I. etapa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99 964,79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7.2:</a:t>
            </a:r>
            <a:r>
              <a:rPr lang="sk-SK" sz="1875" b="1" dirty="0"/>
              <a:t>   Korytné – Prístupový chodník k pamätníku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37 320,20 eur</a:t>
            </a:r>
            <a:endParaRPr lang="sk-SK" sz="1875" b="1" dirty="0">
              <a:solidFill>
                <a:srgbClr val="385623"/>
              </a:solidFill>
              <a:latin typeface="+mj-lt"/>
            </a:endParaRP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75" b="1" dirty="0">
                <a:solidFill>
                  <a:srgbClr val="385623"/>
                </a:solidFill>
              </a:rPr>
              <a:t> 7.2:</a:t>
            </a:r>
            <a:r>
              <a:rPr lang="sk-SK" sz="1875" b="1" dirty="0"/>
              <a:t>   Brutovce – Revitalizácia centra obce        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38 262,94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800" b="1" dirty="0"/>
              <a:t> </a:t>
            </a:r>
            <a:r>
              <a:rPr lang="sk-SK" sz="1800" b="1" dirty="0">
                <a:solidFill>
                  <a:srgbClr val="385623"/>
                </a:solidFill>
              </a:rPr>
              <a:t>7.2:</a:t>
            </a:r>
            <a:r>
              <a:rPr lang="sk-SK" sz="1800" b="1" dirty="0"/>
              <a:t>   Klčov</a:t>
            </a:r>
            <a:r>
              <a:rPr lang="sk-SK" sz="1875" b="1" dirty="0"/>
              <a:t> – Rekonštrukcia prístupovej plochy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10 481,94 eur</a:t>
            </a:r>
          </a:p>
          <a:p>
            <a:pPr marL="171450" indent="-171450" algn="just">
              <a:lnSpc>
                <a:spcPct val="80000"/>
              </a:lnSpc>
              <a:spcAft>
                <a:spcPts val="600"/>
              </a:spcAft>
              <a:buClr>
                <a:srgbClr val="385623"/>
              </a:buClr>
              <a:buSzPts val="2590"/>
              <a:buFont typeface="Wingdings 3" charset="2"/>
              <a:buChar char="•"/>
            </a:pPr>
            <a:r>
              <a:rPr lang="sk-SK" sz="1500" b="1" dirty="0"/>
              <a:t> </a:t>
            </a:r>
            <a:r>
              <a:rPr lang="sk-SK" sz="1875" b="1" dirty="0">
                <a:solidFill>
                  <a:srgbClr val="385623"/>
                </a:solidFill>
              </a:rPr>
              <a:t>7.2:</a:t>
            </a:r>
            <a:r>
              <a:rPr lang="sk-SK" sz="1875" b="1" dirty="0"/>
              <a:t>   Bijacovce –  Vybudovanie komunikácií                     </a:t>
            </a:r>
            <a:r>
              <a:rPr lang="sk-SK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21 020,28 eur</a:t>
            </a: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9D08C61-BB08-DD7A-B11B-0FAD29CA0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2"/>
          <a:stretch/>
        </p:blipFill>
        <p:spPr bwMode="auto">
          <a:xfrm rot="10800000">
            <a:off x="1331471" y="3971951"/>
            <a:ext cx="1051513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1BB14268-B79F-01EC-7162-0B74AA47B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08" y="3968416"/>
            <a:ext cx="1058265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E27199E-5D95-7C2E-47FF-62DC29532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23" y="3966802"/>
            <a:ext cx="1058067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D7F237D-D1DF-B703-EAEB-BC377EAC3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75" y="125339"/>
            <a:ext cx="1100074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900A658E-518A-6B7E-EC0E-1A43ED591F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19267"/>
          <a:stretch/>
        </p:blipFill>
        <p:spPr bwMode="auto">
          <a:xfrm>
            <a:off x="5748191" y="3966802"/>
            <a:ext cx="1055622" cy="79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AE7E731A-50F1-8979-B929-8F4C6F215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13" y="3971951"/>
            <a:ext cx="1058067" cy="793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7F80AB90-416B-E220-B3BD-9EDA574906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35" y="3958595"/>
            <a:ext cx="1051514" cy="801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DEFA59E-89D9-31C2-E442-ED0CAE19DC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2642" b="41873"/>
          <a:stretch/>
        </p:blipFill>
        <p:spPr bwMode="auto">
          <a:xfrm>
            <a:off x="3532975" y="3971950"/>
            <a:ext cx="1078547" cy="795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16AFA05-EED0-4EDE-E181-890ABDDDAE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49" b="10977"/>
          <a:stretch/>
        </p:blipFill>
        <p:spPr bwMode="auto">
          <a:xfrm>
            <a:off x="223733" y="3971951"/>
            <a:ext cx="1058325" cy="78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772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CEE08E77-2984-1EA0-9B08-AF1B9118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8B314944-7ABD-66B6-394D-8BF6C31786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727317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Súťaž Národnej siete rozvoja vidieka SR – „Najkrajšia fotografia z územia MAS 2024“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EEE5520B-3F30-F177-E94C-7C902D29FA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CD549923-B890-7980-0936-CE74BF916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92" y="898462"/>
            <a:ext cx="7115430" cy="370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94D7B5E3-2DD9-2D5B-9489-0BCDED39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t="84667" r="37450" b="12001"/>
          <a:stretch/>
        </p:blipFill>
        <p:spPr bwMode="auto">
          <a:xfrm>
            <a:off x="4024878" y="4295741"/>
            <a:ext cx="1771650" cy="142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1531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FD650203-5501-C971-4550-B2A93091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685E2397-E947-0F2A-90F1-27B26BF79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727317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Súťaž Národnej siete rozvoja vidieka SR – „Najkrajšia fotografia z územia MAS 2025“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D9609318-39C1-4976-392A-0CECD94B35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CF244F8-7101-A72F-40AC-E2A13955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25" y="796346"/>
            <a:ext cx="5326212" cy="355080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105FB8B-16AC-766C-214F-DE40A31EF291}"/>
              </a:ext>
            </a:extLst>
          </p:cNvPr>
          <p:cNvSpPr txBox="1"/>
          <p:nvPr/>
        </p:nvSpPr>
        <p:spPr>
          <a:xfrm>
            <a:off x="1198063" y="4378322"/>
            <a:ext cx="58568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68300">
              <a:buSzPts val="2200"/>
              <a:buChar char="✗"/>
            </a:pP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1. miesto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" 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v kategórií NAŠA PRÍRODA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dirty="0">
                <a:solidFill>
                  <a:srgbClr val="222222"/>
                </a:solidFill>
                <a:sym typeface="Nunito"/>
              </a:rPr>
              <a:t>: Autor Radovan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Bries</a:t>
            </a:r>
            <a:endParaRPr lang="en-GB" sz="1400" dirty="0">
              <a:latin typeface="+mj-lt"/>
              <a:sym typeface="Nunito"/>
            </a:endParaRPr>
          </a:p>
        </p:txBody>
      </p:sp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E579C650-3D1F-F751-F3D8-F324296FC34B}"/>
              </a:ext>
            </a:extLst>
          </p:cNvPr>
          <p:cNvSpPr txBox="1">
            <a:spLocks/>
          </p:cNvSpPr>
          <p:nvPr/>
        </p:nvSpPr>
        <p:spPr>
          <a:xfrm>
            <a:off x="6781947" y="950057"/>
            <a:ext cx="1994960" cy="162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r>
              <a:rPr lang="sk-SK" sz="2000" dirty="0">
                <a:solidFill>
                  <a:srgbClr val="222222"/>
                </a:solidFill>
                <a:latin typeface="+mj-lt"/>
              </a:rPr>
              <a:t>Čarovná jeseň na Mariánskej hore v Levoči</a:t>
            </a:r>
            <a:endParaRPr lang="en-GB" sz="2000" dirty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1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"/>
          <p:cNvSpPr txBox="1">
            <a:spLocks noGrp="1"/>
          </p:cNvSpPr>
          <p:nvPr>
            <p:ph type="title"/>
          </p:nvPr>
        </p:nvSpPr>
        <p:spPr>
          <a:xfrm>
            <a:off x="869520" y="579691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sk-SK" sz="3600" dirty="0"/>
              <a:t>Územie MAS LEV tvorí 33 samospráv</a:t>
            </a:r>
            <a:endParaRPr dirty="0"/>
          </a:p>
        </p:txBody>
      </p:sp>
      <p:sp>
        <p:nvSpPr>
          <p:cNvPr id="194" name="Google Shape;194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3</a:t>
            </a:fld>
            <a:endParaRPr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3E86F5E-7A4E-ED46-A46F-572D6EA9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45A2C11-5019-0717-2317-873F059DE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8" y="774006"/>
            <a:ext cx="8243075" cy="4352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D23AAA06-4DA8-94C1-76BE-D27AEEBF1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3E0B07F1-D3BB-5971-77E8-7848592C1A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727317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Súťaž Národnej siete rozvoja vidieka SR – „Najkrajšia fotografia z územia MAS 2025“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53F3AC88-309B-899F-6A08-52CB663A49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AB4612E-A1FC-6869-D23E-CD99F0B7ACA0}"/>
              </a:ext>
            </a:extLst>
          </p:cNvPr>
          <p:cNvSpPr txBox="1"/>
          <p:nvPr/>
        </p:nvSpPr>
        <p:spPr>
          <a:xfrm>
            <a:off x="999550" y="4475898"/>
            <a:ext cx="6010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68300">
              <a:buSzPts val="2200"/>
              <a:buChar char="✗"/>
            </a:pP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1. miesto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" 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v kategórií ŽIVOT V NAŠEJ MAS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dirty="0">
                <a:solidFill>
                  <a:srgbClr val="222222"/>
                </a:solidFill>
                <a:sym typeface="Nunito"/>
              </a:rPr>
              <a:t>: Autor Radovan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Bries</a:t>
            </a:r>
            <a:endParaRPr lang="en-GB" sz="1400" dirty="0">
              <a:latin typeface="+mj-lt"/>
              <a:sym typeface="Nunit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58E024E-83F7-AD4C-5EEE-4F876D7E5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46" y="809696"/>
            <a:ext cx="5366155" cy="3577436"/>
          </a:xfrm>
          <a:prstGeom prst="rect">
            <a:avLst/>
          </a:prstGeom>
        </p:spPr>
      </p:pic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C43B7295-730F-5473-7C20-C14F5DD61267}"/>
              </a:ext>
            </a:extLst>
          </p:cNvPr>
          <p:cNvSpPr txBox="1">
            <a:spLocks/>
          </p:cNvSpPr>
          <p:nvPr/>
        </p:nvSpPr>
        <p:spPr>
          <a:xfrm>
            <a:off x="6781947" y="950057"/>
            <a:ext cx="2141796" cy="162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r>
              <a:rPr lang="sk-SK" sz="2000" dirty="0">
                <a:solidFill>
                  <a:srgbClr val="222222"/>
                </a:solidFill>
                <a:latin typeface="+mj-lt"/>
              </a:rPr>
              <a:t>Centrum Levoče s neodmysliteľnými vežami</a:t>
            </a:r>
            <a:endParaRPr lang="en-GB" sz="2000" dirty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48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95E13831-4288-50C7-F900-D88074BB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652B0210-75B2-EA12-FF9F-2ACECF070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727317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Súťaž Národnej siete rozvoja vidieka SR – „Najkrajšia fotografia z územia MAS 2025“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0E4AAB08-FEA1-1D0C-2EB3-8C5397C656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E9A7075-7DEF-D1C6-BC1B-4250879AA1C5}"/>
              </a:ext>
            </a:extLst>
          </p:cNvPr>
          <p:cNvSpPr txBox="1"/>
          <p:nvPr/>
        </p:nvSpPr>
        <p:spPr>
          <a:xfrm>
            <a:off x="1364925" y="4378322"/>
            <a:ext cx="5304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</a:pP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2. miesto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" 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v kategórií „NAŠE NAJ“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: Autor Radovan </a:t>
            </a:r>
            <a:r>
              <a:rPr lang="sk-SK" sz="1400" dirty="0" err="1">
                <a:solidFill>
                  <a:srgbClr val="222222"/>
                </a:solidFill>
                <a:latin typeface="+mj-lt"/>
                <a:sym typeface="Nunito"/>
              </a:rPr>
              <a:t>Bries</a:t>
            </a:r>
            <a:endParaRPr lang="en-GB" sz="1400" dirty="0">
              <a:latin typeface="+mj-lt"/>
              <a:sym typeface="Nunito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9106BDC-A06B-B8EA-8981-ADB718E2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77" y="811694"/>
            <a:ext cx="5349942" cy="3566628"/>
          </a:xfrm>
          <a:prstGeom prst="rect">
            <a:avLst/>
          </a:prstGeom>
        </p:spPr>
      </p:pic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D34F470D-2F80-BD54-AC96-41F1B0660CE6}"/>
              </a:ext>
            </a:extLst>
          </p:cNvPr>
          <p:cNvSpPr txBox="1">
            <a:spLocks/>
          </p:cNvSpPr>
          <p:nvPr/>
        </p:nvSpPr>
        <p:spPr>
          <a:xfrm>
            <a:off x="6781947" y="950057"/>
            <a:ext cx="1994960" cy="162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r>
              <a:rPr lang="sk-SK" sz="2000" dirty="0">
                <a:solidFill>
                  <a:srgbClr val="222222"/>
                </a:solidFill>
                <a:latin typeface="+mj-lt"/>
              </a:rPr>
              <a:t>Kaštieľ v Spišskom Hrhove s 17-ha parkom</a:t>
            </a:r>
            <a:endParaRPr lang="en-GB" sz="2000" dirty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8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740F046D-5BF1-C73F-2954-6F9946122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52898F3C-8E6F-8C00-509A-8B26264213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727317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Súťaž Národnej siete rozvoja vidieka SR – „Najkrajšia fotografia z územia MAS 2025“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EC396EB6-EA4E-F2B0-17F3-C98744AA4D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420" y="898462"/>
            <a:ext cx="8087871" cy="31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3EC43DA-0555-741D-9E4A-AABCE22A9532}"/>
              </a:ext>
            </a:extLst>
          </p:cNvPr>
          <p:cNvSpPr txBox="1"/>
          <p:nvPr/>
        </p:nvSpPr>
        <p:spPr>
          <a:xfrm>
            <a:off x="4335762" y="2618471"/>
            <a:ext cx="3947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68300">
              <a:buSzPts val="2200"/>
              <a:buChar char="✗"/>
            </a:pP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2. miesto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" 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v kategórií „NAŠE TRADÍCIE“</a:t>
            </a:r>
          </a:p>
          <a:p>
            <a:pPr marL="88900" lvl="0">
              <a:buSzPts val="2200"/>
            </a:pP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        </a:t>
            </a:r>
            <a:r>
              <a:rPr lang="sk-SK" dirty="0">
                <a:solidFill>
                  <a:srgbClr val="222222"/>
                </a:solidFill>
                <a:sym typeface="Nunito"/>
              </a:rPr>
              <a:t>: Autor Radovan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Bries</a:t>
            </a:r>
            <a:endParaRPr lang="en-GB" sz="1400" dirty="0">
              <a:latin typeface="+mj-lt"/>
              <a:sym typeface="Nunit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2554A7B-5D4D-B2C8-60DD-4C0765CEA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25" y="800933"/>
            <a:ext cx="2880027" cy="4126607"/>
          </a:xfrm>
          <a:prstGeom prst="rect">
            <a:avLst/>
          </a:prstGeom>
        </p:spPr>
      </p:pic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56FBF44D-5E80-F051-E3D2-03117881A2A7}"/>
              </a:ext>
            </a:extLst>
          </p:cNvPr>
          <p:cNvSpPr txBox="1">
            <a:spLocks/>
          </p:cNvSpPr>
          <p:nvPr/>
        </p:nvSpPr>
        <p:spPr>
          <a:xfrm>
            <a:off x="4899050" y="844988"/>
            <a:ext cx="1994960" cy="162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Font typeface="Nunito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r>
              <a:rPr lang="sk-SK" sz="2000" dirty="0">
                <a:solidFill>
                  <a:srgbClr val="222222"/>
                </a:solidFill>
                <a:latin typeface="+mj-lt"/>
              </a:rPr>
              <a:t>Púť na Mariánsku horu v Levoči</a:t>
            </a:r>
            <a:endParaRPr lang="en-GB" sz="2000" dirty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Font typeface="Nunito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7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535E4323-54C6-B51F-A238-40BF23537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2C91FCE7-D309-0777-582B-E4C6525F07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115" y="247264"/>
            <a:ext cx="7273176" cy="6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rgbClr val="385623"/>
              </a:buClr>
              <a:buSzPts val="4400"/>
            </a:pPr>
            <a:r>
              <a:rPr lang="sk-SK" sz="2250" u="sng" dirty="0">
                <a:solidFill>
                  <a:srgbClr val="385623"/>
                </a:solidFill>
              </a:rPr>
              <a:t>Súťaž Národnej siete rozvoja vidieka SR – „Najkrajšia fotografia z územia MAS 2025“</a:t>
            </a:r>
            <a:endParaRPr sz="2250" u="sng" dirty="0">
              <a:solidFill>
                <a:srgbClr val="385623"/>
              </a:solidFill>
            </a:endParaRPr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ED9CE5F0-E921-13A2-9714-61ACAE5D6F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73635" y="898462"/>
            <a:ext cx="2462874" cy="117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385623"/>
              </a:solidFill>
            </a:endParaRPr>
          </a:p>
          <a:p>
            <a:pPr marL="0" indent="0" algn="just">
              <a:lnSpc>
                <a:spcPct val="80000"/>
              </a:lnSpc>
              <a:buClr>
                <a:srgbClr val="385623"/>
              </a:buClr>
              <a:buSzPts val="2590"/>
              <a:buNone/>
            </a:pPr>
            <a:endParaRPr lang="sk-SK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r>
              <a:rPr lang="sk-SK" sz="2000" dirty="0">
                <a:solidFill>
                  <a:srgbClr val="222222"/>
                </a:solidFill>
                <a:latin typeface="+mj-lt"/>
              </a:rPr>
              <a:t>Projekt Žabia cesta</a:t>
            </a:r>
            <a:endParaRPr lang="en-GB" sz="2000" dirty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75" b="1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750"/>
              </a:spcBef>
              <a:buClr>
                <a:srgbClr val="385623"/>
              </a:buClr>
              <a:buSzPts val="2590"/>
              <a:buNone/>
            </a:pPr>
            <a:endParaRPr lang="sk-SK" sz="1800" b="1" dirty="0">
              <a:solidFill>
                <a:srgbClr val="C0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9E46CB1-7001-E80C-FF31-8609CFCAD8E6}"/>
              </a:ext>
            </a:extLst>
          </p:cNvPr>
          <p:cNvSpPr txBox="1"/>
          <p:nvPr/>
        </p:nvSpPr>
        <p:spPr>
          <a:xfrm>
            <a:off x="566623" y="4554822"/>
            <a:ext cx="7816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68300">
              <a:buSzPts val="2200"/>
              <a:buChar char="✗"/>
            </a:pP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2. miesto</a:t>
            </a:r>
            <a:r>
              <a:rPr lang="en-GB" sz="1400" dirty="0">
                <a:solidFill>
                  <a:srgbClr val="222222"/>
                </a:solidFill>
                <a:latin typeface="+mj-lt"/>
                <a:sym typeface="Nunito"/>
              </a:rPr>
              <a:t>" </a:t>
            </a:r>
            <a:r>
              <a:rPr lang="sk-SK" sz="1400" dirty="0">
                <a:solidFill>
                  <a:srgbClr val="222222"/>
                </a:solidFill>
                <a:latin typeface="+mj-lt"/>
                <a:sym typeface="Nunito"/>
              </a:rPr>
              <a:t> kategória VIDEO „NÁŠ KRAJ“</a:t>
            </a:r>
            <a:r>
              <a:rPr lang="sk-SK" dirty="0">
                <a:solidFill>
                  <a:srgbClr val="222222"/>
                </a:solidFill>
                <a:sym typeface="Nunito"/>
              </a:rPr>
              <a:t>: Autor Tomáš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Genčúr</a:t>
            </a:r>
            <a:r>
              <a:rPr lang="sk-SK" dirty="0">
                <a:solidFill>
                  <a:srgbClr val="222222"/>
                </a:solidFill>
                <a:sym typeface="Nunito"/>
              </a:rPr>
              <a:t>, Adam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Durec</a:t>
            </a:r>
            <a:r>
              <a:rPr lang="sk-SK" dirty="0">
                <a:solidFill>
                  <a:srgbClr val="222222"/>
                </a:solidFill>
                <a:sym typeface="Nunito"/>
              </a:rPr>
              <a:t>,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Mike</a:t>
            </a:r>
            <a:r>
              <a:rPr lang="sk-SK" dirty="0">
                <a:solidFill>
                  <a:srgbClr val="222222"/>
                </a:solidFill>
                <a:sym typeface="Nunito"/>
              </a:rPr>
              <a:t> </a:t>
            </a:r>
            <a:r>
              <a:rPr lang="sk-SK" dirty="0" err="1">
                <a:solidFill>
                  <a:srgbClr val="222222"/>
                </a:solidFill>
                <a:sym typeface="Nunito"/>
              </a:rPr>
              <a:t>Ďatko</a:t>
            </a:r>
            <a:endParaRPr lang="en-GB" sz="1400" dirty="0">
              <a:latin typeface="+mj-lt"/>
              <a:sym typeface="Nunito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F70B0A8-DA3C-DB28-EC2D-85EEFB505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085"/>
          <a:stretch>
            <a:fillRect/>
          </a:stretch>
        </p:blipFill>
        <p:spPr>
          <a:xfrm>
            <a:off x="1274115" y="773114"/>
            <a:ext cx="4523282" cy="372546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50978CB-3840-693C-5259-52AB75E6FB96}"/>
              </a:ext>
            </a:extLst>
          </p:cNvPr>
          <p:cNvSpPr txBox="1"/>
          <p:nvPr/>
        </p:nvSpPr>
        <p:spPr>
          <a:xfrm>
            <a:off x="719023" y="4707222"/>
            <a:ext cx="7816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68300">
              <a:buSzPts val="2200"/>
              <a:buChar char="✗"/>
            </a:pPr>
            <a:endParaRPr lang="en-GB" sz="1400" dirty="0">
              <a:latin typeface="+mj-lt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25348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6538742C-F089-C7D5-710F-45EB0AE29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">
            <a:extLst>
              <a:ext uri="{FF2B5EF4-FFF2-40B4-BE49-F238E27FC236}">
                <a16:creationId xmlns:a16="http://schemas.microsoft.com/office/drawing/2014/main" id="{6BA94DB6-5D25-187C-BA8C-622ACBBAF915}"/>
              </a:ext>
            </a:extLst>
          </p:cNvPr>
          <p:cNvSpPr/>
          <p:nvPr/>
        </p:nvSpPr>
        <p:spPr>
          <a:xfrm>
            <a:off x="5698675" y="1712225"/>
            <a:ext cx="1861301" cy="171902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9">
            <a:extLst>
              <a:ext uri="{FF2B5EF4-FFF2-40B4-BE49-F238E27FC236}">
                <a16:creationId xmlns:a16="http://schemas.microsoft.com/office/drawing/2014/main" id="{27D1EE7B-F8D6-6883-A017-ADE568DDF41F}"/>
              </a:ext>
            </a:extLst>
          </p:cNvPr>
          <p:cNvSpPr txBox="1"/>
          <p:nvPr/>
        </p:nvSpPr>
        <p:spPr>
          <a:xfrm>
            <a:off x="3129201" y="3431245"/>
            <a:ext cx="1281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7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😉</a:t>
            </a:r>
            <a:endParaRPr sz="72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8C18CEA-5599-AF9E-5F06-D2E87D83CF8B}"/>
              </a:ext>
            </a:extLst>
          </p:cNvPr>
          <p:cNvSpPr txBox="1"/>
          <p:nvPr/>
        </p:nvSpPr>
        <p:spPr>
          <a:xfrm>
            <a:off x="159722" y="3939349"/>
            <a:ext cx="4573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latin typeface="Calibri" panose="020F0502020204030204" pitchFamily="34" charset="0"/>
                <a:sym typeface="Wingdings" panose="05000000000000000000" pitchFamily="2" charset="2"/>
              </a:rPr>
              <a:t>Ľuboš Tatranský</a:t>
            </a:r>
          </a:p>
          <a:p>
            <a:r>
              <a:rPr lang="sk-SK" sz="2000" dirty="0">
                <a:latin typeface="Calibri" panose="020F0502020204030204" pitchFamily="34" charset="0"/>
                <a:sym typeface="Wingdings" panose="05000000000000000000" pitchFamily="2" charset="2"/>
              </a:rPr>
              <a:t>0903 732 732 </a:t>
            </a:r>
          </a:p>
          <a:p>
            <a:r>
              <a:rPr lang="sk-SK" sz="2000" u="sng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manazermaslev1@gmail.com</a:t>
            </a:r>
            <a:endParaRPr lang="sk-SK" sz="2000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B96C6B27-FF01-26C0-16D3-9AEE9DCB808D}"/>
              </a:ext>
            </a:extLst>
          </p:cNvPr>
          <p:cNvSpPr txBox="1"/>
          <p:nvPr/>
        </p:nvSpPr>
        <p:spPr>
          <a:xfrm>
            <a:off x="68983" y="141767"/>
            <a:ext cx="5577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Ďakujem za pozornosť</a:t>
            </a:r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 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F806764-85E7-9522-5D12-E32D754EF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286"/>
            <a:ext cx="4534458" cy="31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3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   História a súčasnosť  M A S   L E V</a:t>
            </a:r>
            <a:endParaRPr dirty="0"/>
          </a:p>
        </p:txBody>
      </p:sp>
      <p:sp>
        <p:nvSpPr>
          <p:cNvPr id="194" name="Google Shape;194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4</a:t>
            </a:fld>
            <a:endParaRPr/>
          </a:p>
        </p:txBody>
      </p:sp>
      <p:sp>
        <p:nvSpPr>
          <p:cNvPr id="2" name="Obdĺžnik 1"/>
          <p:cNvSpPr/>
          <p:nvPr/>
        </p:nvSpPr>
        <p:spPr>
          <a:xfrm>
            <a:off x="637952" y="1318436"/>
            <a:ext cx="746695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616161"/>
                </a:solidFill>
                <a:latin typeface="+mn-lt"/>
              </a:rPr>
              <a:t>Miestna akčná skupina LEV, o. z. je verejno-súkromné partnerstvo, ktoré vzniklo zápisom do registra občianskych združení v roku 2008. </a:t>
            </a:r>
          </a:p>
          <a:p>
            <a:endParaRPr lang="sk-SK" sz="900" dirty="0">
              <a:solidFill>
                <a:srgbClr val="616161"/>
              </a:solidFill>
              <a:latin typeface="+mn-lt"/>
            </a:endParaRPr>
          </a:p>
          <a:p>
            <a:r>
              <a:rPr lang="sk-SK" sz="1800" dirty="0">
                <a:solidFill>
                  <a:srgbClr val="616161"/>
                </a:solidFill>
                <a:latin typeface="+mn-lt"/>
              </a:rPr>
              <a:t>V roku 2009 sme získali tzv. štatút MAS na roky 2007 – 2013, kedy sme realizovali integrovanú stratégiu s názvom </a:t>
            </a:r>
            <a:r>
              <a:rPr lang="sk-SK" sz="1800" b="1" dirty="0">
                <a:solidFill>
                  <a:srgbClr val="616161"/>
                </a:solidFill>
                <a:latin typeface="+mn-lt"/>
              </a:rPr>
              <a:t> Levočský región – perla Spiša..... A sen sa stane skutočnosťou! (celkom 2,1 mil. EUR)</a:t>
            </a:r>
          </a:p>
          <a:p>
            <a:endParaRPr lang="sk-SK" sz="900" b="1" dirty="0">
              <a:solidFill>
                <a:srgbClr val="616161"/>
              </a:solidFill>
              <a:latin typeface="+mn-lt"/>
            </a:endParaRPr>
          </a:p>
          <a:p>
            <a:r>
              <a:rPr lang="sk-SK" sz="1800" dirty="0">
                <a:solidFill>
                  <a:srgbClr val="616161"/>
                </a:solidFill>
                <a:latin typeface="+mn-lt"/>
              </a:rPr>
              <a:t>V roku 2017 sme získali štatút MAS na roky 2014- 2020 a realizujeme miestnu stratégiu rozvoja s názvom </a:t>
            </a:r>
            <a:r>
              <a:rPr lang="sk-SK" sz="1800" b="1" dirty="0">
                <a:solidFill>
                  <a:srgbClr val="616161"/>
                </a:solidFill>
                <a:latin typeface="+mn-lt"/>
              </a:rPr>
              <a:t>Kráľovské územie LEVa – miesto pre všetkých (2,3 mil. EUR)</a:t>
            </a:r>
          </a:p>
          <a:p>
            <a:endParaRPr lang="sk-SK" sz="900" b="1" dirty="0">
              <a:solidFill>
                <a:srgbClr val="616161"/>
              </a:solidFill>
              <a:latin typeface="+mn-lt"/>
            </a:endParaRPr>
          </a:p>
          <a:p>
            <a:r>
              <a:rPr lang="sk-SK" sz="1800" b="1" dirty="0">
                <a:solidFill>
                  <a:srgbClr val="616161"/>
                </a:solidFill>
                <a:latin typeface="+mn-lt"/>
              </a:rPr>
              <a:t>Pripravujeme stratégiu </a:t>
            </a:r>
            <a:r>
              <a:rPr lang="sk-SK" sz="1800" dirty="0">
                <a:solidFill>
                  <a:srgbClr val="616161"/>
                </a:solidFill>
                <a:latin typeface="+mn-lt"/>
              </a:rPr>
              <a:t>na programové obdobie 2023 – 2027 s názvom </a:t>
            </a:r>
            <a:r>
              <a:rPr lang="sk-SK" sz="1800" b="1" dirty="0">
                <a:solidFill>
                  <a:srgbClr val="616161"/>
                </a:solidFill>
                <a:latin typeface="+mn-lt"/>
              </a:rPr>
              <a:t>„Kráľovský región LEVa – srdce Spiša, duša histórie“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87AD9ED-2665-ADAA-A929-DD97F9955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8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ČO je našim Strategickým cieľom</a:t>
            </a:r>
            <a:endParaRPr dirty="0"/>
          </a:p>
        </p:txBody>
      </p:sp>
      <p:sp>
        <p:nvSpPr>
          <p:cNvPr id="194" name="Google Shape;194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5</a:t>
            </a:fld>
            <a:endParaRPr/>
          </a:p>
        </p:txBody>
      </p:sp>
      <p:sp>
        <p:nvSpPr>
          <p:cNvPr id="2" name="Obdĺžnik 1"/>
          <p:cNvSpPr/>
          <p:nvPr/>
        </p:nvSpPr>
        <p:spPr>
          <a:xfrm>
            <a:off x="520995" y="1318436"/>
            <a:ext cx="73470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800" dirty="0">
                <a:latin typeface="+mn-lt"/>
              </a:rPr>
              <a:t>Strategickým cieľom je zlepšenie kvality života obyvateľov MAS LEV a rozvoj vidieckeho cestovného ruchu v území, prostredníctvom zvyšovania atraktivity územia pre návštevníkov s tvorbou a udržaním nových pracovných príležitostí. Zachovanie krajinného rázu prostredníctvom ochrany prírody a poskytovanie kvalitnejších služieb pre spokojný život spoluobčanov.</a:t>
            </a:r>
          </a:p>
          <a:p>
            <a:endParaRPr lang="sk-SK" sz="1800" dirty="0">
              <a:solidFill>
                <a:srgbClr val="616161"/>
              </a:solidFill>
              <a:latin typeface="+mn-lt"/>
            </a:endParaRPr>
          </a:p>
          <a:p>
            <a:r>
              <a:rPr lang="sk-SK" sz="1800" dirty="0">
                <a:solidFill>
                  <a:srgbClr val="222222"/>
                </a:solidFill>
                <a:latin typeface="+mn-lt"/>
              </a:rPr>
              <a:t>Snažíme sa o rozvoj ľudských zdrojov, propagáciu tradičných remesiel a multifunkčného poľnohospodárstva, udržiavanie tradícií, podpora multisektorového partnerstva.</a:t>
            </a:r>
            <a:endParaRPr lang="en-GB" sz="1800" dirty="0">
              <a:solidFill>
                <a:srgbClr val="222222"/>
              </a:solidFill>
              <a:latin typeface="+mn-lt"/>
              <a:sym typeface="Nunit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F0437D8-6F6C-AA08-B0CE-144C7610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"/>
          <p:cNvSpPr txBox="1">
            <a:spLocks noGrp="1"/>
          </p:cNvSpPr>
          <p:nvPr>
            <p:ph type="title"/>
          </p:nvPr>
        </p:nvSpPr>
        <p:spPr>
          <a:xfrm>
            <a:off x="537327" y="567502"/>
            <a:ext cx="8248453" cy="41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sz="2800" dirty="0">
                <a:solidFill>
                  <a:srgbClr val="222222"/>
                </a:solidFill>
              </a:rPr>
              <a:t>Národné</a:t>
            </a:r>
            <a:r>
              <a:rPr lang="sk-SK" sz="2800" b="0" dirty="0">
                <a:solidFill>
                  <a:srgbClr val="222222"/>
                </a:solidFill>
              </a:rPr>
              <a:t> </a:t>
            </a:r>
            <a:r>
              <a:rPr lang="sk-SK" sz="2800" dirty="0">
                <a:solidFill>
                  <a:srgbClr val="222222"/>
                </a:solidFill>
              </a:rPr>
              <a:t>a nadnárodné</a:t>
            </a:r>
            <a:r>
              <a:rPr lang="sk-SK" sz="2800" b="0" dirty="0">
                <a:solidFill>
                  <a:srgbClr val="222222"/>
                </a:solidFill>
              </a:rPr>
              <a:t> </a:t>
            </a:r>
            <a:r>
              <a:rPr lang="sk-SK" sz="2800" dirty="0">
                <a:solidFill>
                  <a:srgbClr val="222222"/>
                </a:solidFill>
              </a:rPr>
              <a:t>projekty spolupráce</a:t>
            </a:r>
            <a:endParaRPr sz="2800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2" name="Google Shape;212;p6"/>
          <p:cNvSpPr txBox="1">
            <a:spLocks noGrp="1"/>
          </p:cNvSpPr>
          <p:nvPr>
            <p:ph type="body" idx="1"/>
          </p:nvPr>
        </p:nvSpPr>
        <p:spPr>
          <a:xfrm>
            <a:off x="626881" y="1301768"/>
            <a:ext cx="8069344" cy="299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</a:pP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Kde bolo, tam bolo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..." 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s MAS 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Rymařovsko (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ČR)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) </a:t>
            </a:r>
            <a:endParaRPr lang="en-GB" sz="2000" dirty="0">
              <a:latin typeface="+mj-lt"/>
              <a:sym typeface="Nunito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Kultúrne a gastronomické vizitky Liptova a Spiša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" 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s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MAS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 Horný Liptov</a:t>
            </a:r>
            <a:endParaRPr lang="en-GB" dirty="0">
              <a:latin typeface="+mj-l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Oživme bohatstvo </a:t>
            </a:r>
            <a:r>
              <a:rPr lang="sk-SK" sz="2000" dirty="0">
                <a:solidFill>
                  <a:srgbClr val="222222"/>
                </a:solidFill>
                <a:latin typeface="+mj-lt"/>
              </a:rPr>
              <a:t>M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atky </a:t>
            </a:r>
            <a:r>
              <a:rPr lang="sk-SK" sz="2000" dirty="0">
                <a:solidFill>
                  <a:srgbClr val="222222"/>
                </a:solidFill>
                <a:latin typeface="+mj-lt"/>
              </a:rPr>
              <a:t>Z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eme a tradície našej minulosti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"(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ČR - MAS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 Rýmařovsko)</a:t>
            </a:r>
            <a:endParaRPr lang="en-GB" dirty="0">
              <a:latin typeface="+mj-l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Mlieko a med pre naše zdravie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" (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s</a:t>
            </a:r>
            <a:r>
              <a:rPr lang="sk-SK" sz="2000" dirty="0">
                <a:solidFill>
                  <a:srgbClr val="222222"/>
                </a:solidFill>
                <a:latin typeface="+mj-lt"/>
              </a:rPr>
              <a:t> MAS Združení Západní Krušnohoří – ČR) </a:t>
            </a: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„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Po stopách klenotov 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 LEV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a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 a 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Šafránu</a:t>
            </a:r>
            <a:r>
              <a:rPr lang="en-GB" sz="2000" dirty="0">
                <a:solidFill>
                  <a:srgbClr val="222222"/>
                </a:solidFill>
                <a:latin typeface="+mj-lt"/>
                <a:sym typeface="Nunito"/>
              </a:rPr>
              <a:t>" (</a:t>
            </a:r>
            <a:r>
              <a:rPr lang="sk-SK" sz="2000" dirty="0">
                <a:solidFill>
                  <a:srgbClr val="222222"/>
                </a:solidFill>
                <a:latin typeface="+mj-lt"/>
                <a:sym typeface="Nunito"/>
              </a:rPr>
              <a:t>s MAS Šafrán)</a:t>
            </a:r>
            <a:endParaRPr sz="2400" dirty="0">
              <a:solidFill>
                <a:srgbClr val="222222"/>
              </a:solidFill>
              <a:latin typeface="+mj-lt"/>
              <a:ea typeface="Amatic SC"/>
              <a:cs typeface="Amatic SC"/>
              <a:sym typeface="Amatic SC"/>
            </a:endParaRPr>
          </a:p>
        </p:txBody>
      </p:sp>
      <p:sp>
        <p:nvSpPr>
          <p:cNvPr id="213" name="Google Shape;213;p6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6</a:t>
            </a:fld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772DAD9-1EF2-4D67-0542-A2A51E782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>
            <a:spLocks noGrp="1"/>
          </p:cNvSpPr>
          <p:nvPr>
            <p:ph type="body" idx="1"/>
          </p:nvPr>
        </p:nvSpPr>
        <p:spPr>
          <a:xfrm>
            <a:off x="977717" y="1646103"/>
            <a:ext cx="7395662" cy="284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None/>
            </a:pP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Viac ako </a:t>
            </a: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250 </a:t>
            </a:r>
            <a:r>
              <a:rPr lang="sk-SK" dirty="0">
                <a:solidFill>
                  <a:srgbClr val="222222"/>
                </a:solidFill>
                <a:latin typeface="+mj-lt"/>
              </a:rPr>
              <a:t>reprezentantov miestnych akčných skupín + ďalší účastníci pôsobiaci v rozvoji vidieka z 10 krajín EÚ sa stali súčasťou najväčšej aktivity v MAS LEV – LEADERFEST 2012</a:t>
            </a:r>
            <a:endParaRPr lang="en-GB" dirty="0">
              <a:solidFill>
                <a:srgbClr val="222222"/>
              </a:solidFill>
              <a:latin typeface="+mj-lt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GB" dirty="0">
              <a:solidFill>
                <a:srgbClr val="222222"/>
              </a:solidFill>
              <a:latin typeface="+mj-lt"/>
              <a:sym typeface="Nunito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✗"/>
            </a:pP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Kultúrny program</a:t>
            </a: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: 455 </a:t>
            </a:r>
            <a:r>
              <a:rPr lang="sk-SK" dirty="0">
                <a:solidFill>
                  <a:srgbClr val="222222"/>
                </a:solidFill>
                <a:latin typeface="+mj-lt"/>
              </a:rPr>
              <a:t>účastníkov</a:t>
            </a:r>
            <a:endParaRPr lang="sk-SK" dirty="0">
              <a:solidFill>
                <a:srgbClr val="222222"/>
              </a:solidFill>
              <a:latin typeface="+mj-lt"/>
              <a:sym typeface="Nunito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✗"/>
            </a:pP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 Remeselníci</a:t>
            </a: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: 47</a:t>
            </a:r>
            <a:endParaRPr lang="en-GB" dirty="0">
              <a:latin typeface="+mj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✗"/>
            </a:pP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Tematické workshopy</a:t>
            </a: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: 5</a:t>
            </a:r>
            <a:endParaRPr lang="en-GB" dirty="0">
              <a:latin typeface="+mj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✗"/>
            </a:pP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Konferencia</a:t>
            </a: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: 1</a:t>
            </a:r>
            <a:endParaRPr lang="en-GB" dirty="0">
              <a:latin typeface="+mj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✗"/>
            </a:pP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 </a:t>
            </a:r>
            <a:r>
              <a:rPr lang="sk-SK" dirty="0">
                <a:solidFill>
                  <a:srgbClr val="222222"/>
                </a:solidFill>
                <a:latin typeface="+mj-lt"/>
                <a:sym typeface="Nunito"/>
              </a:rPr>
              <a:t>Zážitkové exkurzie</a:t>
            </a:r>
            <a:r>
              <a:rPr lang="en-GB" dirty="0">
                <a:solidFill>
                  <a:srgbClr val="222222"/>
                </a:solidFill>
                <a:latin typeface="+mj-lt"/>
                <a:sym typeface="Nunito"/>
              </a:rPr>
              <a:t>: 4</a:t>
            </a:r>
            <a:r>
              <a:rPr lang="en-GB" dirty="0">
                <a:solidFill>
                  <a:schemeClr val="dk1"/>
                </a:solidFill>
                <a:latin typeface="+mj-lt"/>
                <a:sym typeface="Nunito"/>
              </a:rPr>
              <a:t> </a:t>
            </a:r>
            <a:endParaRPr lang="en-GB" dirty="0">
              <a:latin typeface="+mj-lt"/>
            </a:endParaRPr>
          </a:p>
        </p:txBody>
      </p:sp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1174320" y="84885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MAS</a:t>
            </a:r>
            <a:r>
              <a:rPr lang="en-GB" dirty="0"/>
              <a:t> lev </a:t>
            </a:r>
            <a:r>
              <a:rPr lang="sk-SK" dirty="0"/>
              <a:t>otvorila profesionálne témy na konferencii</a:t>
            </a:r>
            <a:r>
              <a:rPr lang="en-GB" dirty="0"/>
              <a:t>– LeaderFEST</a:t>
            </a:r>
            <a:r>
              <a:rPr lang="sk-SK" dirty="0"/>
              <a:t> 2012 </a:t>
            </a:r>
            <a:endParaRPr lang="en-GB" dirty="0"/>
          </a:p>
        </p:txBody>
      </p:sp>
      <p:sp>
        <p:nvSpPr>
          <p:cNvPr id="236" name="Google Shape;236;p8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7</a:t>
            </a:fld>
            <a:endParaRPr/>
          </a:p>
        </p:txBody>
      </p:sp>
      <p:sp>
        <p:nvSpPr>
          <p:cNvPr id="237" name="Google Shape;237;p8"/>
          <p:cNvSpPr/>
          <p:nvPr/>
        </p:nvSpPr>
        <p:spPr>
          <a:xfrm rot="1199810">
            <a:off x="7651195" y="518939"/>
            <a:ext cx="916601" cy="810362"/>
          </a:xfrm>
          <a:custGeom>
            <a:avLst/>
            <a:gdLst/>
            <a:ahLst/>
            <a:cxnLst/>
            <a:rect l="l" t="t" r="r" b="b"/>
            <a:pathLst>
              <a:path w="434408" h="384058" extrusionOk="0">
                <a:moveTo>
                  <a:pt x="13054" y="208885"/>
                </a:moveTo>
                <a:cubicBezTo>
                  <a:pt x="44581" y="177358"/>
                  <a:pt x="76043" y="145699"/>
                  <a:pt x="104084" y="110970"/>
                </a:cubicBezTo>
                <a:cubicBezTo>
                  <a:pt x="110179" y="103428"/>
                  <a:pt x="99370" y="93957"/>
                  <a:pt x="93122" y="101543"/>
                </a:cubicBezTo>
                <a:cubicBezTo>
                  <a:pt x="65081" y="136271"/>
                  <a:pt x="33641" y="167930"/>
                  <a:pt x="2113" y="199458"/>
                </a:cubicBezTo>
                <a:cubicBezTo>
                  <a:pt x="-4596" y="206342"/>
                  <a:pt x="6213" y="215726"/>
                  <a:pt x="13054" y="208885"/>
                </a:cubicBezTo>
                <a:close/>
                <a:moveTo>
                  <a:pt x="133639" y="85691"/>
                </a:moveTo>
                <a:lnTo>
                  <a:pt x="151967" y="68744"/>
                </a:lnTo>
                <a:cubicBezTo>
                  <a:pt x="154730" y="65720"/>
                  <a:pt x="154533" y="61046"/>
                  <a:pt x="151529" y="58264"/>
                </a:cubicBezTo>
                <a:cubicBezTo>
                  <a:pt x="148218" y="55370"/>
                  <a:pt x="144009" y="56619"/>
                  <a:pt x="141115" y="59316"/>
                </a:cubicBezTo>
                <a:lnTo>
                  <a:pt x="122808" y="76264"/>
                </a:lnTo>
                <a:cubicBezTo>
                  <a:pt x="120067" y="79278"/>
                  <a:pt x="120243" y="83935"/>
                  <a:pt x="123224" y="86722"/>
                </a:cubicBezTo>
                <a:cubicBezTo>
                  <a:pt x="126667" y="89682"/>
                  <a:pt x="130854" y="88366"/>
                  <a:pt x="133748" y="85691"/>
                </a:cubicBezTo>
                <a:close/>
                <a:moveTo>
                  <a:pt x="428173" y="39409"/>
                </a:moveTo>
                <a:cubicBezTo>
                  <a:pt x="425345" y="30178"/>
                  <a:pt x="411379" y="35769"/>
                  <a:pt x="414075" y="44561"/>
                </a:cubicBezTo>
                <a:cubicBezTo>
                  <a:pt x="420960" y="66788"/>
                  <a:pt x="421420" y="90504"/>
                  <a:pt x="415435" y="112987"/>
                </a:cubicBezTo>
                <a:cubicBezTo>
                  <a:pt x="412957" y="122525"/>
                  <a:pt x="427472" y="124410"/>
                  <a:pt x="429839" y="115333"/>
                </a:cubicBezTo>
                <a:cubicBezTo>
                  <a:pt x="436416" y="90377"/>
                  <a:pt x="435890" y="64074"/>
                  <a:pt x="428282" y="39409"/>
                </a:cubicBezTo>
                <a:close/>
                <a:moveTo>
                  <a:pt x="355252" y="29850"/>
                </a:moveTo>
                <a:cubicBezTo>
                  <a:pt x="330082" y="690"/>
                  <a:pt x="264638" y="-12925"/>
                  <a:pt x="241244" y="24895"/>
                </a:cubicBezTo>
                <a:cubicBezTo>
                  <a:pt x="200004" y="60697"/>
                  <a:pt x="156440" y="95053"/>
                  <a:pt x="117634" y="133421"/>
                </a:cubicBezTo>
                <a:cubicBezTo>
                  <a:pt x="99809" y="151092"/>
                  <a:pt x="88540" y="173653"/>
                  <a:pt x="70890" y="191214"/>
                </a:cubicBezTo>
                <a:cubicBezTo>
                  <a:pt x="50566" y="211451"/>
                  <a:pt x="28708" y="230328"/>
                  <a:pt x="7638" y="249775"/>
                </a:cubicBezTo>
                <a:cubicBezTo>
                  <a:pt x="4986" y="251893"/>
                  <a:pt x="4525" y="255769"/>
                  <a:pt x="6651" y="258431"/>
                </a:cubicBezTo>
                <a:cubicBezTo>
                  <a:pt x="7178" y="259093"/>
                  <a:pt x="7835" y="259639"/>
                  <a:pt x="8581" y="260035"/>
                </a:cubicBezTo>
                <a:cubicBezTo>
                  <a:pt x="8581" y="260189"/>
                  <a:pt x="8581" y="260320"/>
                  <a:pt x="8581" y="260474"/>
                </a:cubicBezTo>
                <a:cubicBezTo>
                  <a:pt x="5928" y="298776"/>
                  <a:pt x="3780" y="337210"/>
                  <a:pt x="1302" y="375468"/>
                </a:cubicBezTo>
                <a:cubicBezTo>
                  <a:pt x="1192" y="376755"/>
                  <a:pt x="1455" y="378047"/>
                  <a:pt x="2091" y="379173"/>
                </a:cubicBezTo>
                <a:cubicBezTo>
                  <a:pt x="2990" y="382245"/>
                  <a:pt x="5906" y="384273"/>
                  <a:pt x="9107" y="384041"/>
                </a:cubicBezTo>
                <a:cubicBezTo>
                  <a:pt x="51224" y="382944"/>
                  <a:pt x="90030" y="370645"/>
                  <a:pt x="129276" y="356328"/>
                </a:cubicBezTo>
                <a:cubicBezTo>
                  <a:pt x="132389" y="355274"/>
                  <a:pt x="134428" y="352250"/>
                  <a:pt x="134209" y="348961"/>
                </a:cubicBezTo>
                <a:lnTo>
                  <a:pt x="340540" y="141314"/>
                </a:lnTo>
                <a:cubicBezTo>
                  <a:pt x="342141" y="139898"/>
                  <a:pt x="342974" y="137789"/>
                  <a:pt x="342733" y="135657"/>
                </a:cubicBezTo>
                <a:cubicBezTo>
                  <a:pt x="376365" y="110905"/>
                  <a:pt x="383315" y="62210"/>
                  <a:pt x="355361" y="29850"/>
                </a:cubicBezTo>
                <a:close/>
                <a:moveTo>
                  <a:pt x="79002" y="203360"/>
                </a:moveTo>
                <a:cubicBezTo>
                  <a:pt x="97069" y="186084"/>
                  <a:pt x="108316" y="163458"/>
                  <a:pt x="125833" y="145611"/>
                </a:cubicBezTo>
                <a:cubicBezTo>
                  <a:pt x="145215" y="125879"/>
                  <a:pt x="167074" y="108471"/>
                  <a:pt x="187880" y="90274"/>
                </a:cubicBezTo>
                <a:cubicBezTo>
                  <a:pt x="194457" y="101411"/>
                  <a:pt x="201254" y="112549"/>
                  <a:pt x="208752" y="123160"/>
                </a:cubicBezTo>
                <a:cubicBezTo>
                  <a:pt x="159071" y="166297"/>
                  <a:pt x="112021" y="212369"/>
                  <a:pt x="67865" y="261132"/>
                </a:cubicBezTo>
                <a:cubicBezTo>
                  <a:pt x="53417" y="259321"/>
                  <a:pt x="39056" y="256736"/>
                  <a:pt x="24871" y="253392"/>
                </a:cubicBezTo>
                <a:cubicBezTo>
                  <a:pt x="43002" y="236817"/>
                  <a:pt x="61288" y="220352"/>
                  <a:pt x="79024" y="203360"/>
                </a:cubicBezTo>
                <a:close/>
                <a:moveTo>
                  <a:pt x="217324" y="134671"/>
                </a:moveTo>
                <a:cubicBezTo>
                  <a:pt x="223902" y="143123"/>
                  <a:pt x="231159" y="151027"/>
                  <a:pt x="239030" y="158306"/>
                </a:cubicBezTo>
                <a:cubicBezTo>
                  <a:pt x="200092" y="206871"/>
                  <a:pt x="157580" y="252469"/>
                  <a:pt x="111868" y="294720"/>
                </a:cubicBezTo>
                <a:cubicBezTo>
                  <a:pt x="100554" y="295851"/>
                  <a:pt x="89395" y="298309"/>
                  <a:pt x="78652" y="302043"/>
                </a:cubicBezTo>
                <a:cubicBezTo>
                  <a:pt x="79222" y="290949"/>
                  <a:pt x="79792" y="279862"/>
                  <a:pt x="80384" y="268783"/>
                </a:cubicBezTo>
                <a:cubicBezTo>
                  <a:pt x="123334" y="221400"/>
                  <a:pt x="169069" y="176617"/>
                  <a:pt x="217346" y="134671"/>
                </a:cubicBezTo>
                <a:close/>
                <a:moveTo>
                  <a:pt x="40920" y="366194"/>
                </a:moveTo>
                <a:cubicBezTo>
                  <a:pt x="41073" y="365475"/>
                  <a:pt x="41161" y="364738"/>
                  <a:pt x="41161" y="364002"/>
                </a:cubicBezTo>
                <a:lnTo>
                  <a:pt x="42827" y="365843"/>
                </a:lnTo>
                <a:close/>
                <a:moveTo>
                  <a:pt x="58963" y="362752"/>
                </a:moveTo>
                <a:cubicBezTo>
                  <a:pt x="58701" y="361467"/>
                  <a:pt x="58087" y="360279"/>
                  <a:pt x="57209" y="359310"/>
                </a:cubicBezTo>
                <a:lnTo>
                  <a:pt x="22262" y="320394"/>
                </a:lnTo>
                <a:cubicBezTo>
                  <a:pt x="21560" y="319593"/>
                  <a:pt x="20661" y="318977"/>
                  <a:pt x="19675" y="318596"/>
                </a:cubicBezTo>
                <a:cubicBezTo>
                  <a:pt x="20727" y="301846"/>
                  <a:pt x="21780" y="285102"/>
                  <a:pt x="22810" y="268367"/>
                </a:cubicBezTo>
                <a:cubicBezTo>
                  <a:pt x="36841" y="271638"/>
                  <a:pt x="51048" y="274157"/>
                  <a:pt x="65343" y="275909"/>
                </a:cubicBezTo>
                <a:cubicBezTo>
                  <a:pt x="64708" y="287820"/>
                  <a:pt x="64094" y="299734"/>
                  <a:pt x="63480" y="311646"/>
                </a:cubicBezTo>
                <a:cubicBezTo>
                  <a:pt x="63326" y="313209"/>
                  <a:pt x="63765" y="314777"/>
                  <a:pt x="64708" y="316031"/>
                </a:cubicBezTo>
                <a:cubicBezTo>
                  <a:pt x="65651" y="319225"/>
                  <a:pt x="68983" y="321058"/>
                  <a:pt x="72184" y="320122"/>
                </a:cubicBezTo>
                <a:cubicBezTo>
                  <a:pt x="72579" y="320008"/>
                  <a:pt x="72952" y="319857"/>
                  <a:pt x="73302" y="319670"/>
                </a:cubicBezTo>
                <a:cubicBezTo>
                  <a:pt x="84483" y="314906"/>
                  <a:pt x="96235" y="311655"/>
                  <a:pt x="108272" y="310001"/>
                </a:cubicBezTo>
                <a:cubicBezTo>
                  <a:pt x="108995" y="322277"/>
                  <a:pt x="110990" y="334443"/>
                  <a:pt x="114213" y="346309"/>
                </a:cubicBezTo>
                <a:cubicBezTo>
                  <a:pt x="96147" y="352890"/>
                  <a:pt x="77709" y="358380"/>
                  <a:pt x="58985" y="362752"/>
                </a:cubicBezTo>
                <a:close/>
                <a:moveTo>
                  <a:pt x="126930" y="336004"/>
                </a:moveTo>
                <a:cubicBezTo>
                  <a:pt x="124496" y="325504"/>
                  <a:pt x="123093" y="314790"/>
                  <a:pt x="122764" y="304016"/>
                </a:cubicBezTo>
                <a:cubicBezTo>
                  <a:pt x="168477" y="261726"/>
                  <a:pt x="210989" y="216092"/>
                  <a:pt x="249927" y="167492"/>
                </a:cubicBezTo>
                <a:cubicBezTo>
                  <a:pt x="258609" y="174100"/>
                  <a:pt x="268102" y="179559"/>
                  <a:pt x="278187" y="183738"/>
                </a:cubicBezTo>
                <a:close/>
                <a:moveTo>
                  <a:pt x="289873" y="172030"/>
                </a:moveTo>
                <a:cubicBezTo>
                  <a:pt x="246988" y="156508"/>
                  <a:pt x="221425" y="118096"/>
                  <a:pt x="199412" y="80188"/>
                </a:cubicBezTo>
                <a:lnTo>
                  <a:pt x="214430" y="67034"/>
                </a:lnTo>
                <a:cubicBezTo>
                  <a:pt x="217522" y="73918"/>
                  <a:pt x="222696" y="79487"/>
                  <a:pt x="228199" y="85034"/>
                </a:cubicBezTo>
                <a:cubicBezTo>
                  <a:pt x="238328" y="95250"/>
                  <a:pt x="248677" y="105270"/>
                  <a:pt x="258893" y="115377"/>
                </a:cubicBezTo>
                <a:cubicBezTo>
                  <a:pt x="273912" y="130220"/>
                  <a:pt x="288579" y="146072"/>
                  <a:pt x="308772" y="152912"/>
                </a:cubicBezTo>
                <a:close/>
                <a:moveTo>
                  <a:pt x="329929" y="126953"/>
                </a:moveTo>
                <a:cubicBezTo>
                  <a:pt x="327101" y="128519"/>
                  <a:pt x="325785" y="131882"/>
                  <a:pt x="326794" y="134956"/>
                </a:cubicBezTo>
                <a:lnTo>
                  <a:pt x="320589" y="141204"/>
                </a:lnTo>
                <a:cubicBezTo>
                  <a:pt x="319800" y="140634"/>
                  <a:pt x="318901" y="140231"/>
                  <a:pt x="317959" y="140020"/>
                </a:cubicBezTo>
                <a:cubicBezTo>
                  <a:pt x="297700" y="135241"/>
                  <a:pt x="283230" y="117986"/>
                  <a:pt x="269001" y="103933"/>
                </a:cubicBezTo>
                <a:lnTo>
                  <a:pt x="244445" y="79684"/>
                </a:lnTo>
                <a:cubicBezTo>
                  <a:pt x="237407" y="72712"/>
                  <a:pt x="229405" y="66244"/>
                  <a:pt x="226752" y="56488"/>
                </a:cubicBezTo>
                <a:lnTo>
                  <a:pt x="248852" y="37282"/>
                </a:lnTo>
                <a:cubicBezTo>
                  <a:pt x="250584" y="36602"/>
                  <a:pt x="251987" y="35318"/>
                  <a:pt x="252842" y="33664"/>
                </a:cubicBezTo>
                <a:cubicBezTo>
                  <a:pt x="262094" y="16125"/>
                  <a:pt x="283537" y="15708"/>
                  <a:pt x="300704" y="18602"/>
                </a:cubicBezTo>
                <a:cubicBezTo>
                  <a:pt x="318857" y="21628"/>
                  <a:pt x="335585" y="28183"/>
                  <a:pt x="346855" y="43355"/>
                </a:cubicBezTo>
                <a:cubicBezTo>
                  <a:pt x="367442" y="71046"/>
                  <a:pt x="358848" y="109129"/>
                  <a:pt x="329929" y="126953"/>
                </a:cubicBezTo>
                <a:close/>
                <a:moveTo>
                  <a:pt x="374699" y="1720"/>
                </a:moveTo>
                <a:cubicBezTo>
                  <a:pt x="367639" y="-4353"/>
                  <a:pt x="357642" y="7136"/>
                  <a:pt x="364701" y="13209"/>
                </a:cubicBezTo>
                <a:cubicBezTo>
                  <a:pt x="399145" y="42917"/>
                  <a:pt x="389674" y="103099"/>
                  <a:pt x="370139" y="138179"/>
                </a:cubicBezTo>
                <a:cubicBezTo>
                  <a:pt x="365381" y="146773"/>
                  <a:pt x="378624" y="152561"/>
                  <a:pt x="383293" y="144208"/>
                </a:cubicBezTo>
                <a:cubicBezTo>
                  <a:pt x="405963" y="103428"/>
                  <a:pt x="414163" y="35769"/>
                  <a:pt x="374699" y="1720"/>
                </a:cubicBezTo>
                <a:close/>
                <a:moveTo>
                  <a:pt x="312960" y="38861"/>
                </a:moveTo>
                <a:cubicBezTo>
                  <a:pt x="296823" y="29499"/>
                  <a:pt x="276959" y="33182"/>
                  <a:pt x="263848" y="45876"/>
                </a:cubicBezTo>
                <a:cubicBezTo>
                  <a:pt x="256855" y="52673"/>
                  <a:pt x="267751" y="62035"/>
                  <a:pt x="274811" y="55304"/>
                </a:cubicBezTo>
                <a:cubicBezTo>
                  <a:pt x="283449" y="46929"/>
                  <a:pt x="296275" y="46644"/>
                  <a:pt x="306316" y="52454"/>
                </a:cubicBezTo>
                <a:cubicBezTo>
                  <a:pt x="314143" y="57080"/>
                  <a:pt x="321094" y="43640"/>
                  <a:pt x="312938" y="38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18415">
            <a:off x="435023" y="1413626"/>
            <a:ext cx="519351" cy="46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18415">
            <a:off x="403540" y="2372360"/>
            <a:ext cx="519351" cy="46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18415">
            <a:off x="389139" y="3331094"/>
            <a:ext cx="519351" cy="46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F2D9F8A1-A187-E935-CB02-BB2C687BC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041" y="3727499"/>
            <a:ext cx="917034" cy="6419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8</a:t>
            </a:fld>
            <a:endParaRPr/>
          </a:p>
        </p:txBody>
      </p:sp>
      <p:pic>
        <p:nvPicPr>
          <p:cNvPr id="247" name="Google Shape;2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6307" y="770966"/>
            <a:ext cx="4973788" cy="34186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0" descr="ukazka remesel 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0885" y="2621176"/>
            <a:ext cx="2966305" cy="198429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798534" y="629587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sk-SK" dirty="0"/>
              <a:t>Niekoľko fotografií</a:t>
            </a:r>
            <a:endParaRPr dirty="0"/>
          </a:p>
        </p:txBody>
      </p:sp>
      <p:sp>
        <p:nvSpPr>
          <p:cNvPr id="254" name="Google Shape;254;p1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sk-SK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500"/>
                <a:buNone/>
              </a:pPr>
              <a:t>9</a:t>
            </a:fld>
            <a:endParaRPr/>
          </a:p>
        </p:txBody>
      </p:sp>
      <p:sp>
        <p:nvSpPr>
          <p:cNvPr id="255" name="Google Shape;255;p10"/>
          <p:cNvSpPr/>
          <p:nvPr/>
        </p:nvSpPr>
        <p:spPr>
          <a:xfrm rot="864908">
            <a:off x="2806448" y="524195"/>
            <a:ext cx="642228" cy="850877"/>
          </a:xfrm>
          <a:custGeom>
            <a:avLst/>
            <a:gdLst/>
            <a:ahLst/>
            <a:cxnLst/>
            <a:rect l="l" t="t" r="r" b="b"/>
            <a:pathLst>
              <a:path w="374107" h="473680" extrusionOk="0">
                <a:moveTo>
                  <a:pt x="176658" y="66970"/>
                </a:moveTo>
                <a:cubicBezTo>
                  <a:pt x="153572" y="67387"/>
                  <a:pt x="129367" y="75192"/>
                  <a:pt x="123381" y="100186"/>
                </a:cubicBezTo>
                <a:cubicBezTo>
                  <a:pt x="121189" y="109526"/>
                  <a:pt x="136185" y="110644"/>
                  <a:pt x="138312" y="101743"/>
                </a:cubicBezTo>
                <a:cubicBezTo>
                  <a:pt x="142170" y="85650"/>
                  <a:pt x="160236" y="81660"/>
                  <a:pt x="174400" y="81397"/>
                </a:cubicBezTo>
                <a:cubicBezTo>
                  <a:pt x="183652" y="81221"/>
                  <a:pt x="186458" y="66795"/>
                  <a:pt x="176658" y="66970"/>
                </a:cubicBezTo>
                <a:close/>
                <a:moveTo>
                  <a:pt x="82580" y="302418"/>
                </a:moveTo>
                <a:cubicBezTo>
                  <a:pt x="67276" y="334412"/>
                  <a:pt x="51513" y="366168"/>
                  <a:pt x="35288" y="397680"/>
                </a:cubicBezTo>
                <a:cubicBezTo>
                  <a:pt x="30903" y="406450"/>
                  <a:pt x="44935" y="411054"/>
                  <a:pt x="49167" y="402832"/>
                </a:cubicBezTo>
                <a:cubicBezTo>
                  <a:pt x="65390" y="371320"/>
                  <a:pt x="81155" y="339573"/>
                  <a:pt x="96458" y="307592"/>
                </a:cubicBezTo>
                <a:cubicBezTo>
                  <a:pt x="100689" y="298778"/>
                  <a:pt x="86592" y="294130"/>
                  <a:pt x="82580" y="302418"/>
                </a:cubicBezTo>
                <a:close/>
                <a:moveTo>
                  <a:pt x="245501" y="19218"/>
                </a:moveTo>
                <a:cubicBezTo>
                  <a:pt x="245369" y="19161"/>
                  <a:pt x="245238" y="19118"/>
                  <a:pt x="245085" y="19087"/>
                </a:cubicBezTo>
                <a:cubicBezTo>
                  <a:pt x="245085" y="16399"/>
                  <a:pt x="243549" y="13943"/>
                  <a:pt x="241138" y="12773"/>
                </a:cubicBezTo>
                <a:cubicBezTo>
                  <a:pt x="166156" y="-26692"/>
                  <a:pt x="69008" y="30444"/>
                  <a:pt x="51381" y="113626"/>
                </a:cubicBezTo>
                <a:cubicBezTo>
                  <a:pt x="42304" y="163022"/>
                  <a:pt x="74380" y="208230"/>
                  <a:pt x="111038" y="236951"/>
                </a:cubicBezTo>
                <a:lnTo>
                  <a:pt x="97883" y="263699"/>
                </a:lnTo>
                <a:cubicBezTo>
                  <a:pt x="94836" y="262449"/>
                  <a:pt x="91021" y="259797"/>
                  <a:pt x="87819" y="261266"/>
                </a:cubicBezTo>
                <a:cubicBezTo>
                  <a:pt x="84136" y="260213"/>
                  <a:pt x="80211" y="261805"/>
                  <a:pt x="78304" y="265124"/>
                </a:cubicBezTo>
                <a:cubicBezTo>
                  <a:pt x="50109" y="316165"/>
                  <a:pt x="22046" y="367424"/>
                  <a:pt x="2117" y="422367"/>
                </a:cubicBezTo>
                <a:cubicBezTo>
                  <a:pt x="78" y="424297"/>
                  <a:pt x="-558" y="427291"/>
                  <a:pt x="516" y="429887"/>
                </a:cubicBezTo>
                <a:cubicBezTo>
                  <a:pt x="9724" y="453233"/>
                  <a:pt x="31188" y="469492"/>
                  <a:pt x="56160" y="472048"/>
                </a:cubicBezTo>
                <a:cubicBezTo>
                  <a:pt x="58068" y="472278"/>
                  <a:pt x="59975" y="471759"/>
                  <a:pt x="61510" y="470601"/>
                </a:cubicBezTo>
                <a:cubicBezTo>
                  <a:pt x="64229" y="474085"/>
                  <a:pt x="69249" y="474705"/>
                  <a:pt x="72735" y="471985"/>
                </a:cubicBezTo>
                <a:cubicBezTo>
                  <a:pt x="73678" y="471255"/>
                  <a:pt x="74446" y="470325"/>
                  <a:pt x="74972" y="469264"/>
                </a:cubicBezTo>
                <a:cubicBezTo>
                  <a:pt x="101413" y="411953"/>
                  <a:pt x="127832" y="354649"/>
                  <a:pt x="154251" y="297353"/>
                </a:cubicBezTo>
                <a:cubicBezTo>
                  <a:pt x="155106" y="295702"/>
                  <a:pt x="155216" y="293753"/>
                  <a:pt x="154514" y="292026"/>
                </a:cubicBezTo>
                <a:cubicBezTo>
                  <a:pt x="155785" y="285711"/>
                  <a:pt x="148748" y="284462"/>
                  <a:pt x="143968" y="282620"/>
                </a:cubicBezTo>
                <a:lnTo>
                  <a:pt x="156224" y="259862"/>
                </a:lnTo>
                <a:cubicBezTo>
                  <a:pt x="223357" y="279594"/>
                  <a:pt x="292157" y="231360"/>
                  <a:pt x="310551" y="162934"/>
                </a:cubicBezTo>
                <a:cubicBezTo>
                  <a:pt x="327367" y="101633"/>
                  <a:pt x="298010" y="40661"/>
                  <a:pt x="245501" y="19218"/>
                </a:cubicBezTo>
                <a:close/>
                <a:moveTo>
                  <a:pt x="63089" y="459902"/>
                </a:moveTo>
                <a:cubicBezTo>
                  <a:pt x="61883" y="458595"/>
                  <a:pt x="60239" y="457808"/>
                  <a:pt x="58463" y="457710"/>
                </a:cubicBezTo>
                <a:cubicBezTo>
                  <a:pt x="39980" y="455815"/>
                  <a:pt x="23887" y="444325"/>
                  <a:pt x="16082" y="427476"/>
                </a:cubicBezTo>
                <a:cubicBezTo>
                  <a:pt x="35266" y="374615"/>
                  <a:pt x="61993" y="325154"/>
                  <a:pt x="89091" y="276043"/>
                </a:cubicBezTo>
                <a:cubicBezTo>
                  <a:pt x="105294" y="283512"/>
                  <a:pt x="121781" y="290309"/>
                  <a:pt x="138509" y="296433"/>
                </a:cubicBezTo>
                <a:cubicBezTo>
                  <a:pt x="113296" y="350834"/>
                  <a:pt x="88148" y="405288"/>
                  <a:pt x="63089" y="459792"/>
                </a:cubicBezTo>
                <a:close/>
                <a:moveTo>
                  <a:pt x="130178" y="277380"/>
                </a:moveTo>
                <a:cubicBezTo>
                  <a:pt x="123886" y="274909"/>
                  <a:pt x="117637" y="272337"/>
                  <a:pt x="111410" y="269663"/>
                </a:cubicBezTo>
                <a:lnTo>
                  <a:pt x="123359" y="245304"/>
                </a:lnTo>
                <a:cubicBezTo>
                  <a:pt x="129411" y="248983"/>
                  <a:pt x="135725" y="252202"/>
                  <a:pt x="142258" y="254929"/>
                </a:cubicBezTo>
                <a:close/>
                <a:moveTo>
                  <a:pt x="299106" y="143640"/>
                </a:moveTo>
                <a:cubicBezTo>
                  <a:pt x="279813" y="255587"/>
                  <a:pt x="162692" y="284221"/>
                  <a:pt x="93016" y="196106"/>
                </a:cubicBezTo>
                <a:cubicBezTo>
                  <a:pt x="78787" y="178917"/>
                  <a:pt x="66816" y="157299"/>
                  <a:pt x="65150" y="133204"/>
                </a:cubicBezTo>
                <a:cubicBezTo>
                  <a:pt x="63417" y="108473"/>
                  <a:pt x="76901" y="82252"/>
                  <a:pt x="92226" y="63046"/>
                </a:cubicBezTo>
                <a:cubicBezTo>
                  <a:pt x="128841" y="17267"/>
                  <a:pt x="187861" y="4222"/>
                  <a:pt x="234605" y="27966"/>
                </a:cubicBezTo>
                <a:cubicBezTo>
                  <a:pt x="234451" y="30773"/>
                  <a:pt x="236139" y="33353"/>
                  <a:pt x="238770" y="34325"/>
                </a:cubicBezTo>
                <a:cubicBezTo>
                  <a:pt x="279308" y="50768"/>
                  <a:pt x="305333" y="95384"/>
                  <a:pt x="299106" y="143487"/>
                </a:cubicBezTo>
                <a:close/>
                <a:moveTo>
                  <a:pt x="224147" y="44191"/>
                </a:moveTo>
                <a:cubicBezTo>
                  <a:pt x="223576" y="44070"/>
                  <a:pt x="223006" y="44011"/>
                  <a:pt x="222414" y="44015"/>
                </a:cubicBezTo>
                <a:cubicBezTo>
                  <a:pt x="167844" y="19043"/>
                  <a:pt x="97751" y="45791"/>
                  <a:pt x="88543" y="108736"/>
                </a:cubicBezTo>
                <a:cubicBezTo>
                  <a:pt x="85780" y="129433"/>
                  <a:pt x="93103" y="149538"/>
                  <a:pt x="100865" y="168393"/>
                </a:cubicBezTo>
                <a:cubicBezTo>
                  <a:pt x="117067" y="207704"/>
                  <a:pt x="153790" y="235307"/>
                  <a:pt x="197771" y="227831"/>
                </a:cubicBezTo>
                <a:cubicBezTo>
                  <a:pt x="282904" y="214194"/>
                  <a:pt x="321360" y="69535"/>
                  <a:pt x="224147" y="44191"/>
                </a:cubicBezTo>
                <a:close/>
                <a:moveTo>
                  <a:pt x="265803" y="134936"/>
                </a:moveTo>
                <a:cubicBezTo>
                  <a:pt x="252013" y="214588"/>
                  <a:pt x="159666" y="248944"/>
                  <a:pt x="117966" y="169555"/>
                </a:cubicBezTo>
                <a:cubicBezTo>
                  <a:pt x="103386" y="138181"/>
                  <a:pt x="95011" y="104395"/>
                  <a:pt x="119106" y="75280"/>
                </a:cubicBezTo>
                <a:cubicBezTo>
                  <a:pt x="143530" y="45857"/>
                  <a:pt x="185318" y="43270"/>
                  <a:pt x="218336" y="58310"/>
                </a:cubicBezTo>
                <a:cubicBezTo>
                  <a:pt x="219762" y="58996"/>
                  <a:pt x="221406" y="59165"/>
                  <a:pt x="222941" y="58792"/>
                </a:cubicBezTo>
                <a:cubicBezTo>
                  <a:pt x="256354" y="66619"/>
                  <a:pt x="271218" y="103562"/>
                  <a:pt x="265803" y="134871"/>
                </a:cubicBezTo>
                <a:close/>
                <a:moveTo>
                  <a:pt x="205927" y="69535"/>
                </a:moveTo>
                <a:cubicBezTo>
                  <a:pt x="197574" y="65435"/>
                  <a:pt x="191238" y="78809"/>
                  <a:pt x="199964" y="83085"/>
                </a:cubicBezTo>
                <a:cubicBezTo>
                  <a:pt x="208251" y="87163"/>
                  <a:pt x="214697" y="73811"/>
                  <a:pt x="205927" y="69535"/>
                </a:cubicBezTo>
                <a:close/>
                <a:moveTo>
                  <a:pt x="315550" y="67628"/>
                </a:moveTo>
                <a:cubicBezTo>
                  <a:pt x="336050" y="108495"/>
                  <a:pt x="341662" y="159996"/>
                  <a:pt x="309586" y="196676"/>
                </a:cubicBezTo>
                <a:cubicBezTo>
                  <a:pt x="303185" y="203999"/>
                  <a:pt x="313971" y="213448"/>
                  <a:pt x="320439" y="206103"/>
                </a:cubicBezTo>
                <a:cubicBezTo>
                  <a:pt x="357141" y="164118"/>
                  <a:pt x="351594" y="105974"/>
                  <a:pt x="328069" y="59055"/>
                </a:cubicBezTo>
                <a:cubicBezTo>
                  <a:pt x="323815" y="50614"/>
                  <a:pt x="311428" y="59538"/>
                  <a:pt x="315550" y="67628"/>
                </a:cubicBezTo>
                <a:close/>
                <a:moveTo>
                  <a:pt x="370953" y="127986"/>
                </a:moveTo>
                <a:cubicBezTo>
                  <a:pt x="368169" y="118756"/>
                  <a:pt x="354181" y="124347"/>
                  <a:pt x="356856" y="133138"/>
                </a:cubicBezTo>
                <a:cubicBezTo>
                  <a:pt x="362030" y="149417"/>
                  <a:pt x="359531" y="167165"/>
                  <a:pt x="350037" y="181372"/>
                </a:cubicBezTo>
                <a:cubicBezTo>
                  <a:pt x="344666" y="189331"/>
                  <a:pt x="355409" y="198912"/>
                  <a:pt x="360999" y="190800"/>
                </a:cubicBezTo>
                <a:cubicBezTo>
                  <a:pt x="373804" y="172506"/>
                  <a:pt x="377465" y="149336"/>
                  <a:pt x="370931" y="1279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0" descr="C:\Users\Katka\Documents\IMPLEMENTÁCIA PROJEKTOV\LEADER\LeaderFEST 2012\LEADERFEST foto\Výber Leaderfest pre MAS Lev\DSC_526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138" y="1270857"/>
            <a:ext cx="2982340" cy="198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0" descr="C:\Users\Katka\Documents\IMPLEMENTÁCIA PROJEKTOV\LEADER\LeaderFEST 2012\LEADERFEST foto\Výber Leaderfest pre MAS Lev\DSC_553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4693" y="686441"/>
            <a:ext cx="3174572" cy="211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 descr="IMG_4580.JPG"/>
          <p:cNvPicPr preferRelativeResize="0"/>
          <p:nvPr/>
        </p:nvPicPr>
        <p:blipFill rotWithShape="1">
          <a:blip r:embed="rId6">
            <a:alphaModFix/>
          </a:blip>
          <a:srcRect l="11803" t="25026" r="-315" b="8001"/>
          <a:stretch/>
        </p:blipFill>
        <p:spPr>
          <a:xfrm>
            <a:off x="471944" y="3260401"/>
            <a:ext cx="2658941" cy="134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 descr="IMG_089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6553" y="2804850"/>
            <a:ext cx="2699578" cy="179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 descr="IMG_4000.JPG"/>
          <p:cNvPicPr preferRelativeResize="0"/>
          <p:nvPr/>
        </p:nvPicPr>
        <p:blipFill rotWithShape="1">
          <a:blip r:embed="rId8">
            <a:alphaModFix/>
          </a:blip>
          <a:srcRect l="1802" r="32419"/>
          <a:stretch/>
        </p:blipFill>
        <p:spPr>
          <a:xfrm>
            <a:off x="3544478" y="719519"/>
            <a:ext cx="1918866" cy="194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1609</Words>
  <Application>Microsoft Office PowerPoint</Application>
  <PresentationFormat>Prezentácia na obrazovke (16:9)</PresentationFormat>
  <Paragraphs>218</Paragraphs>
  <Slides>34</Slides>
  <Notes>24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42" baseType="lpstr">
      <vt:lpstr>Nunito</vt:lpstr>
      <vt:lpstr>Wingdings 3</vt:lpstr>
      <vt:lpstr>Wingdings</vt:lpstr>
      <vt:lpstr>Calibri</vt:lpstr>
      <vt:lpstr>Amatic SC</vt:lpstr>
      <vt:lpstr>Arial</vt:lpstr>
      <vt:lpstr>Nunito SemiBold</vt:lpstr>
      <vt:lpstr>Curio template</vt:lpstr>
      <vt:lpstr>Prezentácia MAS LEV  a súťaž najkrajšia fotografia </vt:lpstr>
      <vt:lpstr>Prezentácia programu PowerPoint</vt:lpstr>
      <vt:lpstr>Územie MAS LEV tvorí 33 samospráv</vt:lpstr>
      <vt:lpstr>   História a súčasnosť  M A S   L E V</vt:lpstr>
      <vt:lpstr>ČO je našim Strategickým cieľom</vt:lpstr>
      <vt:lpstr>Národné a nadnárodné projekty spolupráce</vt:lpstr>
      <vt:lpstr>MAS lev otvorila profesionálne témy na konferencii– LeaderFEST 2012 </vt:lpstr>
      <vt:lpstr>Prezentácia programu PowerPoint</vt:lpstr>
      <vt:lpstr>Niekoľko fotografií</vt:lpstr>
      <vt:lpstr>Publikačné aktivity</vt:lpstr>
      <vt:lpstr>Projekty realizované cez IROP - A1 = 201 816,09 €</vt:lpstr>
      <vt:lpstr>Projekty realizované cez IROP - B1 = 99 996,30 €</vt:lpstr>
      <vt:lpstr>          Projekty realizované cez IROP – B2 = 296 015,25 €  </vt:lpstr>
      <vt:lpstr>          Projekty realizované cez PRV – 4.1 = 226 335,04 €  </vt:lpstr>
      <vt:lpstr>          Projekty realizované cez PRV – 7.2 = 600 262,67 €  </vt:lpstr>
      <vt:lpstr>          Projekty realizované cez PRV – 7.4 = 199 999,93 €  </vt:lpstr>
      <vt:lpstr>          Projekty realizované cez PRV – 7.5-1 = 107 553,64 €  </vt:lpstr>
      <vt:lpstr>          Projekty realizované cez PRV – 7.5-2 = 157 800,62 €  </vt:lpstr>
      <vt:lpstr>Prezentácia programu PowerPoint</vt:lpstr>
      <vt:lpstr>Ukážky projektov</vt:lpstr>
      <vt:lpstr>Ukážky projektov</vt:lpstr>
      <vt:lpstr>Ukážky projektov</vt:lpstr>
      <vt:lpstr>Ukážky projektov</vt:lpstr>
      <vt:lpstr>Ukážky projektov</vt:lpstr>
      <vt:lpstr>Zrealizované projekty IROP </vt:lpstr>
      <vt:lpstr>Zrealizované projekty PRV </vt:lpstr>
      <vt:lpstr>Zrealizované projekty PRV </vt:lpstr>
      <vt:lpstr>Súťaž Národnej siete rozvoja vidieka SR – „Najkrajšia fotografia z územia MAS 2024“</vt:lpstr>
      <vt:lpstr>Súťaž Národnej siete rozvoja vidieka SR – „Najkrajšia fotografia z územia MAS 2025“</vt:lpstr>
      <vt:lpstr>Súťaž Národnej siete rozvoja vidieka SR – „Najkrajšia fotografia z územia MAS 2025“</vt:lpstr>
      <vt:lpstr>Súťaž Národnej siete rozvoja vidieka SR – „Najkrajšia fotografia z územia MAS 2025“</vt:lpstr>
      <vt:lpstr>Súťaž Národnej siete rozvoja vidieka SR – „Najkrajšia fotografia z územia MAS 2025“</vt:lpstr>
      <vt:lpstr>Súťaž Národnej siete rozvoja vidieka SR – „Najkrajšia fotografia z územia MAS 2025“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 CIVIC association  LAG LEV</dc:title>
  <dc:creator>PC</dc:creator>
  <cp:lastModifiedBy>PC</cp:lastModifiedBy>
  <cp:revision>87</cp:revision>
  <dcterms:modified xsi:type="dcterms:W3CDTF">2025-10-28T14:06:12Z</dcterms:modified>
</cp:coreProperties>
</file>