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56" r:id="rId2"/>
    <p:sldId id="272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8" r:id="rId30"/>
    <p:sldId id="302" r:id="rId31"/>
    <p:sldId id="303" r:id="rId32"/>
    <p:sldId id="304" r:id="rId33"/>
    <p:sldId id="309" r:id="rId34"/>
    <p:sldId id="310" r:id="rId35"/>
    <p:sldId id="311" r:id="rId36"/>
    <p:sldId id="312" r:id="rId37"/>
    <p:sldId id="313" r:id="rId38"/>
    <p:sldId id="314" r:id="rId39"/>
    <p:sldId id="321" r:id="rId40"/>
    <p:sldId id="322" r:id="rId41"/>
    <p:sldId id="323" r:id="rId42"/>
    <p:sldId id="317" r:id="rId43"/>
    <p:sldId id="318" r:id="rId44"/>
    <p:sldId id="305" r:id="rId45"/>
    <p:sldId id="306" r:id="rId46"/>
    <p:sldId id="307" r:id="rId47"/>
    <p:sldId id="315" r:id="rId48"/>
    <p:sldId id="316" r:id="rId49"/>
    <p:sldId id="320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7EE60-5BA7-4DB5-8FBE-A2ED6D2432D5}" type="datetimeFigureOut">
              <a:rPr lang="sk-SK" smtClean="0"/>
              <a:t>25. 11. 2025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98E0-76CE-4DAF-89D6-B2A6A5461C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161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98E0-76CE-4DAF-89D6-B2A6A5461C52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081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voca.sk/projekty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radnica.levoca.e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80B670-A9B7-43AC-63A4-8A2F91B3DE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Levoča - dobré mesto pre život</a:t>
            </a:r>
            <a:endParaRPr lang="sk-SK" dirty="0"/>
          </a:p>
        </p:txBody>
      </p:sp>
      <p:pic>
        <p:nvPicPr>
          <p:cNvPr id="4" name="Picture 2" descr="O meste | Levoča">
            <a:extLst>
              <a:ext uri="{FF2B5EF4-FFF2-40B4-BE49-F238E27FC236}">
                <a16:creationId xmlns:a16="http://schemas.microsoft.com/office/drawing/2014/main" id="{46208E7F-CCD9-4043-6BDA-B09E77D69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88237" y="3653979"/>
            <a:ext cx="2615526" cy="14646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FBA63F51-F5E6-DB71-4595-60E06141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040" y="309834"/>
            <a:ext cx="1988930" cy="4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6940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8FBD7-E23B-4B5B-0465-02DEF093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Mesto duchovných základov</a:t>
            </a:r>
            <a:br>
              <a:rPr lang="sk-SK" dirty="0"/>
            </a:b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Starý kláštor a kostol minoritov </a:t>
            </a:r>
            <a:endParaRPr lang="sk-SK" dirty="0"/>
          </a:p>
        </p:txBody>
      </p:sp>
      <p:pic>
        <p:nvPicPr>
          <p:cNvPr id="4" name="Picture 2" descr="Starý kláštor minoritov – Čierny kostol | Severovýchod Slovenska | Kraj  unikátov">
            <a:extLst>
              <a:ext uri="{FF2B5EF4-FFF2-40B4-BE49-F238E27FC236}">
                <a16:creationId xmlns:a16="http://schemas.microsoft.com/office/drawing/2014/main" id="{95E4B41F-D48D-4B07-EA91-0EFB3487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02" y="2626705"/>
            <a:ext cx="4203652" cy="31527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Barokový kostol a kláštor minoritov Levoča - OOCR Tatry-Spiš-Pieniny">
            <a:extLst>
              <a:ext uri="{FF2B5EF4-FFF2-40B4-BE49-F238E27FC236}">
                <a16:creationId xmlns:a16="http://schemas.microsoft.com/office/drawing/2014/main" id="{0693E8BD-A25D-238C-380E-9126A9DC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6592" y="2666191"/>
            <a:ext cx="2708316" cy="15256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Starý kostol a kláštor minoritov, Poľská brána - vypadni.sk">
            <a:extLst>
              <a:ext uri="{FF2B5EF4-FFF2-40B4-BE49-F238E27FC236}">
                <a16:creationId xmlns:a16="http://schemas.microsoft.com/office/drawing/2014/main" id="{A0D15044-F9F8-B3AE-ACF6-9F5046F4A0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62446" y="2666191"/>
            <a:ext cx="2034152" cy="15256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A6D50ED-1B79-8BE1-8EFA-FCDF7689BF9E}"/>
              </a:ext>
            </a:extLst>
          </p:cNvPr>
          <p:cNvSpPr txBox="1"/>
          <p:nvPr/>
        </p:nvSpPr>
        <p:spPr>
          <a:xfrm>
            <a:off x="5682330" y="4398540"/>
            <a:ext cx="56409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 Počiatky komplexu siahajú do 14.stor. Gotický kostol je zasvätený Panne Márii Kráľovnej anjelov a sv.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adislavovi     a jeho interiér je </a:t>
            </a:r>
            <a:r>
              <a:rPr lang="sk-SK" sz="1800" dirty="0" err="1">
                <a:solidFill>
                  <a:schemeClr val="accent6">
                    <a:lumMod val="50000"/>
                  </a:schemeClr>
                </a:solidFill>
              </a:rPr>
              <a:t>barokizovaný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. V komplexe sa nachádza jediná gotická, komplexne zachovaná, krížová chodba            s rajským dvorom na Slovensku.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05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408F4-B4A4-BBC4-1331-D5FF3226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Mesto duchovných základov</a:t>
            </a:r>
            <a:br>
              <a:rPr lang="sk-SK" dirty="0"/>
            </a:b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Kláštor minoritov, Evanjelický kostol</a:t>
            </a:r>
          </a:p>
        </p:txBody>
      </p:sp>
      <p:pic>
        <p:nvPicPr>
          <p:cNvPr id="4" name="Picture 2" descr="Barokový kostol sv. Ducha a kláštor minoritov – thisislevoca">
            <a:extLst>
              <a:ext uri="{FF2B5EF4-FFF2-40B4-BE49-F238E27FC236}">
                <a16:creationId xmlns:a16="http://schemas.microsoft.com/office/drawing/2014/main" id="{3530258A-5EB0-4675-D6B9-7222A0C2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6875" y="2712409"/>
            <a:ext cx="4055377" cy="30415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Evanjelický kostol v Levoči - vypadni.sk">
            <a:extLst>
              <a:ext uri="{FF2B5EF4-FFF2-40B4-BE49-F238E27FC236}">
                <a16:creationId xmlns:a16="http://schemas.microsoft.com/office/drawing/2014/main" id="{33631FDE-0B1B-8871-0944-1DC6BEE263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49749" y="2712409"/>
            <a:ext cx="4055377" cy="304153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325870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737F4-9008-9F1A-4C6F-EC1E787A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sk-SK" dirty="0">
                <a:solidFill>
                  <a:schemeClr val="tx1"/>
                </a:solidFill>
              </a:rPr>
            </a:br>
            <a:r>
              <a:rPr lang="sk-SK" dirty="0">
                <a:solidFill>
                  <a:schemeClr val="tx1"/>
                </a:solidFill>
              </a:rPr>
              <a:t>Pútnické mesto mariánskej úcty</a:t>
            </a:r>
            <a:br>
              <a:rPr lang="sk-SK" dirty="0">
                <a:solidFill>
                  <a:schemeClr val="tx1"/>
                </a:solidFill>
              </a:rPr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Bazilika navštívenia Panny Márie</a:t>
            </a:r>
            <a:br>
              <a:rPr lang="sk-SK" dirty="0"/>
            </a:b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Picture 2" descr="Bazilika Navštívenia Panny Márie na Mariánskej hore v Levoči | Severovýchod  Slovenska | Kraj unikátov">
            <a:extLst>
              <a:ext uri="{FF2B5EF4-FFF2-40B4-BE49-F238E27FC236}">
                <a16:creationId xmlns:a16="http://schemas.microsoft.com/office/drawing/2014/main" id="{86143BBC-3BB8-71C9-8BBE-4A7A4F82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86148" y="2744466"/>
            <a:ext cx="4697104" cy="3131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E4772664-5C47-DCB8-9A16-8CF9CCDDC127}"/>
              </a:ext>
            </a:extLst>
          </p:cNvPr>
          <p:cNvSpPr txBox="1"/>
          <p:nvPr/>
        </p:nvSpPr>
        <p:spPr>
          <a:xfrm>
            <a:off x="1408748" y="2871760"/>
            <a:ext cx="44348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Mariánska hora v Levoči je jedno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 z najvýznamnejších a najväčších pútnických miest na Slovensku.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Prvý pôvodný kostolík sa spomína už v roku 1247. Súčasná neogotická bazilika bola postavená v rokoch 1903 – 1904.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Na hlavnom oltári sa nachádza milostivá socha Panny Márie z prvej polovice 15. storočia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 V roku 1995  tu slúžil sv. omšu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sv. Otec Ján Pavol II.</a:t>
            </a:r>
          </a:p>
        </p:txBody>
      </p:sp>
    </p:spTree>
    <p:extLst>
      <p:ext uri="{BB962C8B-B14F-4D97-AF65-F5344CB8AC3E}">
        <p14:creationId xmlns:p14="http://schemas.microsoft.com/office/powerpoint/2010/main" val="321655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803FF-BFAD-5DF3-B3BA-8EC8F5A9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sz="3600" dirty="0">
                <a:solidFill>
                  <a:schemeClr val="accent6">
                    <a:lumMod val="50000"/>
                  </a:schemeClr>
                </a:solidFill>
              </a:rPr>
              <a:t>Bazilika navštívenia Panny Márie</a:t>
            </a:r>
          </a:p>
        </p:txBody>
      </p:sp>
      <p:pic>
        <p:nvPicPr>
          <p:cNvPr id="4" name="Picture 2" descr="Mariánska hora zachránila životy Spišiakov počas tatárskych vpádov - Korzár  SME">
            <a:extLst>
              <a:ext uri="{FF2B5EF4-FFF2-40B4-BE49-F238E27FC236}">
                <a16:creationId xmlns:a16="http://schemas.microsoft.com/office/drawing/2014/main" id="{FD8AE7DA-EFD4-259F-3581-423D2AA16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4692" y="2725486"/>
            <a:ext cx="4761308" cy="3150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Mariánska hora – Rímskokatolícka cirkev, farnosť LEVOČA">
            <a:extLst>
              <a:ext uri="{FF2B5EF4-FFF2-40B4-BE49-F238E27FC236}">
                <a16:creationId xmlns:a16="http://schemas.microsoft.com/office/drawing/2014/main" id="{4CC6EA3C-ECAA-5363-1A98-BACD5101B6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1613" y="2725486"/>
            <a:ext cx="3150382" cy="3150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 descr="Mariánska hora – Rímskokatolícka cirkev, farnosť LEVOČA">
            <a:extLst>
              <a:ext uri="{FF2B5EF4-FFF2-40B4-BE49-F238E27FC236}">
                <a16:creationId xmlns:a16="http://schemas.microsoft.com/office/drawing/2014/main" id="{6E9C8CC7-3989-8FF8-082D-462CFAFE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608" y="4306148"/>
            <a:ext cx="1112975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8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FEBA1-041E-586B-2CC7-C25C25AC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Mesto obklopené prírodnými krásami</a:t>
            </a:r>
            <a:br>
              <a:rPr lang="sk-SK" dirty="0"/>
            </a:b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Žabia cesta</a:t>
            </a:r>
          </a:p>
        </p:txBody>
      </p:sp>
      <p:pic>
        <p:nvPicPr>
          <p:cNvPr id="4" name="Picture 2" descr="Žabia cesta – viacúčelová vodná nádrž Levoča – thisislevoca">
            <a:extLst>
              <a:ext uri="{FF2B5EF4-FFF2-40B4-BE49-F238E27FC236}">
                <a16:creationId xmlns:a16="http://schemas.microsoft.com/office/drawing/2014/main" id="{164A0F09-520B-EE25-1ADB-557DC08C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02" y="2729585"/>
            <a:ext cx="5593387" cy="31462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galéria">
            <a:extLst>
              <a:ext uri="{FF2B5EF4-FFF2-40B4-BE49-F238E27FC236}">
                <a16:creationId xmlns:a16="http://schemas.microsoft.com/office/drawing/2014/main" id="{B644B68D-1766-76FC-C15D-AEE688DA5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44401" y="2729585"/>
            <a:ext cx="1631959" cy="10879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 descr="Žabia cesta | Levoca">
            <a:extLst>
              <a:ext uri="{FF2B5EF4-FFF2-40B4-BE49-F238E27FC236}">
                <a16:creationId xmlns:a16="http://schemas.microsoft.com/office/drawing/2014/main" id="{404E4738-14F3-7CB5-966B-1FE027DA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4401" y="4255375"/>
            <a:ext cx="1631959" cy="16102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74A369F-9AA8-E14B-E5E4-E56C48530C6A}"/>
              </a:ext>
            </a:extLst>
          </p:cNvPr>
          <p:cNvSpPr txBox="1"/>
          <p:nvPr/>
        </p:nvSpPr>
        <p:spPr>
          <a:xfrm>
            <a:off x="9250680" y="2729585"/>
            <a:ext cx="1798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Významná turistická atrakcia v prírodnej lokalite, vytvorená citlivo voči prírode a v nej žijúcej faune a flóre. Súčasťou je inovačný náučný chodník. 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Rok 2019 – 2024.</a:t>
            </a:r>
          </a:p>
        </p:txBody>
      </p:sp>
    </p:spTree>
    <p:extLst>
      <p:ext uri="{BB962C8B-B14F-4D97-AF65-F5344CB8AC3E}">
        <p14:creationId xmlns:p14="http://schemas.microsoft.com/office/powerpoint/2010/main" val="38628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8ED3D-A3C9-0E4A-FB99-5ABC5763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Mesto obklopené prírodnými krásami</a:t>
            </a:r>
            <a:br>
              <a:rPr lang="sk-SK" dirty="0"/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Levočské vrchy, rozhľadňa </a:t>
            </a:r>
            <a:r>
              <a:rPr lang="sk-SK" sz="4000" dirty="0" err="1">
                <a:solidFill>
                  <a:schemeClr val="accent6">
                    <a:lumMod val="50000"/>
                  </a:schemeClr>
                </a:solidFill>
              </a:rPr>
              <a:t>Marčulina</a:t>
            </a:r>
            <a:endParaRPr lang="sk-SK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Levočské vrchy – Marčulina | Severovýchod Slovenska | Kraj unikátov">
            <a:extLst>
              <a:ext uri="{FF2B5EF4-FFF2-40B4-BE49-F238E27FC236}">
                <a16:creationId xmlns:a16="http://schemas.microsoft.com/office/drawing/2014/main" id="{1A97448A-BB97-C9D6-B14D-CA9D4198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93561" y="2753359"/>
            <a:ext cx="4045934" cy="30344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Levočské vrchy – Marčulina | Severovýchod Slovenska | Kraj unikátov">
            <a:extLst>
              <a:ext uri="{FF2B5EF4-FFF2-40B4-BE49-F238E27FC236}">
                <a16:creationId xmlns:a16="http://schemas.microsoft.com/office/drawing/2014/main" id="{5021053A-D5F8-5BA7-D38F-42A51D9D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45003" y="2753359"/>
            <a:ext cx="2275837" cy="3034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EE6BB009-A0C1-F1C0-6FA2-B686B22ED42D}"/>
              </a:ext>
            </a:extLst>
          </p:cNvPr>
          <p:cNvSpPr txBox="1"/>
          <p:nvPr/>
        </p:nvSpPr>
        <p:spPr>
          <a:xfrm>
            <a:off x="1295402" y="2753359"/>
            <a:ext cx="2697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Vyhliadková veža s výškou 31. m. sa nachádza na vrchole kopca Javorina a ponúka nezabudnuteľné výhľady do širokého okolia na Levočské vrchy, Vysoké a Nízke Tatry i Branisko. Zaujímavou atrakciou je aj lavička lásky.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Otvorenie júl 2025.</a:t>
            </a:r>
          </a:p>
        </p:txBody>
      </p:sp>
    </p:spTree>
    <p:extLst>
      <p:ext uri="{BB962C8B-B14F-4D97-AF65-F5344CB8AC3E}">
        <p14:creationId xmlns:p14="http://schemas.microsoft.com/office/powerpoint/2010/main" val="2204629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36B8B-93CD-186D-CDF9-56E8BB43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Levoča – živé mesto</a:t>
            </a:r>
            <a:br>
              <a:rPr lang="sk-SK" dirty="0"/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podujatia, festivaly</a:t>
            </a:r>
          </a:p>
        </p:txBody>
      </p:sp>
      <p:pic>
        <p:nvPicPr>
          <p:cNvPr id="4" name="Obrázok 3" descr="455218301_901519092020067_6624061307046025016_n">
            <a:extLst>
              <a:ext uri="{FF2B5EF4-FFF2-40B4-BE49-F238E27FC236}">
                <a16:creationId xmlns:a16="http://schemas.microsoft.com/office/drawing/2014/main" id="{0ADBD4F9-0A5B-AF65-D475-DD404D09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5770" y="2683361"/>
            <a:ext cx="2130282" cy="1365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ok 5" descr="455791124_902089231963053_58294072754997079_n">
            <a:extLst>
              <a:ext uri="{FF2B5EF4-FFF2-40B4-BE49-F238E27FC236}">
                <a16:creationId xmlns:a16="http://schemas.microsoft.com/office/drawing/2014/main" id="{B749F771-60BA-0C40-4568-A69BF472E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51413" y="2695978"/>
            <a:ext cx="2180191" cy="13655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E9E75AB-8B33-8A75-2849-2579965341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770" y="4306120"/>
            <a:ext cx="2130281" cy="15977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ok 6" descr="455340987_17998733639651496_5595847551026787442_n">
            <a:extLst>
              <a:ext uri="{FF2B5EF4-FFF2-40B4-BE49-F238E27FC236}">
                <a16:creationId xmlns:a16="http://schemas.microsoft.com/office/drawing/2014/main" id="{803D095F-B272-0F5E-AA61-616DDBA493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46047" y="4302186"/>
            <a:ext cx="2185557" cy="160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IMG_3248">
            <a:extLst>
              <a:ext uri="{FF2B5EF4-FFF2-40B4-BE49-F238E27FC236}">
                <a16:creationId xmlns:a16="http://schemas.microsoft.com/office/drawing/2014/main" id="{48E2DA55-4C9E-BA5F-0392-CBDDFCD2B4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96965" y="2683362"/>
            <a:ext cx="3759555" cy="27225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47D6467C-3D24-B0FD-AE46-22BC5EAD3010}"/>
              </a:ext>
            </a:extLst>
          </p:cNvPr>
          <p:cNvSpPr txBox="1"/>
          <p:nvPr/>
        </p:nvSpPr>
        <p:spPr>
          <a:xfrm>
            <a:off x="6496965" y="5534498"/>
            <a:ext cx="397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Festival Tajomná Levoča </a:t>
            </a:r>
          </a:p>
        </p:txBody>
      </p:sp>
    </p:spTree>
    <p:extLst>
      <p:ext uri="{BB962C8B-B14F-4D97-AF65-F5344CB8AC3E}">
        <p14:creationId xmlns:p14="http://schemas.microsoft.com/office/powerpoint/2010/main" val="3051644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C755C-A9B7-D9A3-C4BD-CB9C243A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Levoča – živé mesto</a:t>
            </a:r>
            <a:br>
              <a:rPr lang="sk-SK" dirty="0"/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podujatia, festivaly</a:t>
            </a:r>
            <a:endParaRPr lang="sk-SK" dirty="0"/>
          </a:p>
        </p:txBody>
      </p:sp>
      <p:pic>
        <p:nvPicPr>
          <p:cNvPr id="4" name="Picture 2" descr="IMG_0209">
            <a:extLst>
              <a:ext uri="{FF2B5EF4-FFF2-40B4-BE49-F238E27FC236}">
                <a16:creationId xmlns:a16="http://schemas.microsoft.com/office/drawing/2014/main" id="{779AB0BE-C883-F5D8-555D-18F780D3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8867" y="2605135"/>
            <a:ext cx="2356373" cy="15701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IMG_0359">
            <a:extLst>
              <a:ext uri="{FF2B5EF4-FFF2-40B4-BE49-F238E27FC236}">
                <a16:creationId xmlns:a16="http://schemas.microsoft.com/office/drawing/2014/main" id="{24D6F7A3-46D3-292E-A310-1E30152810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8867" y="4305696"/>
            <a:ext cx="2356373" cy="15701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IMG_0430">
            <a:extLst>
              <a:ext uri="{FF2B5EF4-FFF2-40B4-BE49-F238E27FC236}">
                <a16:creationId xmlns:a16="http://schemas.microsoft.com/office/drawing/2014/main" id="{A981317B-6A92-45B4-F4E9-7857FCE3DC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49072" y="2605135"/>
            <a:ext cx="2179456" cy="32707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ok 6" descr="C:\Users\nemessanyi\Desktop\485122879_9448589608550746_1795019385957489617_n.jpg">
            <a:extLst>
              <a:ext uri="{FF2B5EF4-FFF2-40B4-BE49-F238E27FC236}">
                <a16:creationId xmlns:a16="http://schemas.microsoft.com/office/drawing/2014/main" id="{C81AE611-A709-099B-5A71-23FBCD43B87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20" y="2605135"/>
            <a:ext cx="3209813" cy="24697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8570D26F-197A-CE66-72EF-6A04A98C4B53}"/>
              </a:ext>
            </a:extLst>
          </p:cNvPr>
          <p:cNvSpPr txBox="1"/>
          <p:nvPr/>
        </p:nvSpPr>
        <p:spPr>
          <a:xfrm>
            <a:off x="7452360" y="5506536"/>
            <a:ext cx="3209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Festival Tajomná Levoča </a:t>
            </a:r>
          </a:p>
        </p:txBody>
      </p:sp>
    </p:spTree>
    <p:extLst>
      <p:ext uri="{BB962C8B-B14F-4D97-AF65-F5344CB8AC3E}">
        <p14:creationId xmlns:p14="http://schemas.microsoft.com/office/powerpoint/2010/main" val="3310115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68642-D958-463C-0882-D740EEC6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Levoča – živé mesto</a:t>
            </a:r>
            <a:br>
              <a:rPr lang="sk-SK" dirty="0"/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podujatia, festivaly, vzdelávanie</a:t>
            </a:r>
            <a:endParaRPr lang="sk-SK" dirty="0"/>
          </a:p>
        </p:txBody>
      </p:sp>
      <p:pic>
        <p:nvPicPr>
          <p:cNvPr id="4" name="Picture 12" descr="May be an image of 5 people and fire">
            <a:extLst>
              <a:ext uri="{FF2B5EF4-FFF2-40B4-BE49-F238E27FC236}">
                <a16:creationId xmlns:a16="http://schemas.microsoft.com/office/drawing/2014/main" id="{639D643A-D73B-8CB0-A261-C8DC3058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67" y="2776210"/>
            <a:ext cx="1526131" cy="15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 descr="IMG_9865">
            <a:extLst>
              <a:ext uri="{FF2B5EF4-FFF2-40B4-BE49-F238E27FC236}">
                <a16:creationId xmlns:a16="http://schemas.microsoft.com/office/drawing/2014/main" id="{66E3C0FD-E483-D7B6-99DE-39FA5E2307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36" y="2776210"/>
            <a:ext cx="2262053" cy="296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IMG_4072">
            <a:extLst>
              <a:ext uri="{FF2B5EF4-FFF2-40B4-BE49-F238E27FC236}">
                <a16:creationId xmlns:a16="http://schemas.microsoft.com/office/drawing/2014/main" id="{E45BEA58-6FEB-F1B6-64CE-93B34E3701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66" y="2776210"/>
            <a:ext cx="2655322" cy="296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0244">
            <a:extLst>
              <a:ext uri="{FF2B5EF4-FFF2-40B4-BE49-F238E27FC236}">
                <a16:creationId xmlns:a16="http://schemas.microsoft.com/office/drawing/2014/main" id="{64B39A4C-B862-3BEA-8792-978E2EBB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13" y="2776210"/>
            <a:ext cx="2290275" cy="152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 descr="IMG_9654">
            <a:extLst>
              <a:ext uri="{FF2B5EF4-FFF2-40B4-BE49-F238E27FC236}">
                <a16:creationId xmlns:a16="http://schemas.microsoft.com/office/drawing/2014/main" id="{ECDC77CD-C1A3-9FBA-6026-959EBA4463C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13" y="4441613"/>
            <a:ext cx="1644867" cy="13038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DA686707-4576-FE27-C889-23D6A90572DB}"/>
              </a:ext>
            </a:extLst>
          </p:cNvPr>
          <p:cNvSpPr txBox="1"/>
          <p:nvPr/>
        </p:nvSpPr>
        <p:spPr>
          <a:xfrm>
            <a:off x="8675613" y="4545151"/>
            <a:ext cx="2468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Mesto priateľské  k rozvoju a zapájaniu komunít do vzdelávacích i kultúrnych podujatí. </a:t>
            </a:r>
          </a:p>
        </p:txBody>
      </p:sp>
    </p:spTree>
    <p:extLst>
      <p:ext uri="{BB962C8B-B14F-4D97-AF65-F5344CB8AC3E}">
        <p14:creationId xmlns:p14="http://schemas.microsoft.com/office/powerpoint/2010/main" val="220699788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5674A-9CA3-965C-CEEA-43918DB8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Mesto športu</a:t>
            </a:r>
          </a:p>
        </p:txBody>
      </p:sp>
      <p:pic>
        <p:nvPicPr>
          <p:cNvPr id="2050" name="Picture 2" descr="Šport | Levoča">
            <a:extLst>
              <a:ext uri="{FF2B5EF4-FFF2-40B4-BE49-F238E27FC236}">
                <a16:creationId xmlns:a16="http://schemas.microsoft.com/office/drawing/2014/main" id="{79F05BC9-8C28-F32C-0986-B8B2D96D08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397" y="4234383"/>
            <a:ext cx="1307103" cy="12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AE0D43E-A8AE-09AF-0842-2113394F9F95}"/>
              </a:ext>
            </a:extLst>
          </p:cNvPr>
          <p:cNvSpPr txBox="1"/>
          <p:nvPr/>
        </p:nvSpPr>
        <p:spPr>
          <a:xfrm>
            <a:off x="1301773" y="2697480"/>
            <a:ext cx="3231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Hokej, futbal, zimné športy, turistika, atletika, cyklistika...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Mesto sa snaží vytvárať komplexné podmienky na rozvoj športových aktivít obyvateľov mesta.</a:t>
            </a:r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Opis fotky nie je k dispozícii.">
            <a:extLst>
              <a:ext uri="{FF2B5EF4-FFF2-40B4-BE49-F238E27FC236}">
                <a16:creationId xmlns:a16="http://schemas.microsoft.com/office/drawing/2014/main" id="{D84A5149-ACEE-4BEA-6F4D-10FE18D7E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44949" y="2987040"/>
            <a:ext cx="4004374" cy="24742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2" name="Picture 4" descr="CYKLISTI Z OKOLO SLOVENSKA PRECHÁDZALI LEVOČOU | Levoča">
            <a:extLst>
              <a:ext uri="{FF2B5EF4-FFF2-40B4-BE49-F238E27FC236}">
                <a16:creationId xmlns:a16="http://schemas.microsoft.com/office/drawing/2014/main" id="{A34ADEC9-8B88-400E-1E11-AC9F9BF5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95" y="3005437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94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19139-EA66-A5D9-A447-D22AD7DC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600" dirty="0">
                <a:cs typeface="Segoe UI Light" pitchFamily="34"/>
              </a:rPr>
              <a:t>Levoča, mesto,  kde dýcha história a žije súčasnosť</a:t>
            </a:r>
            <a:endParaRPr lang="sk-SK" sz="3600" dirty="0"/>
          </a:p>
        </p:txBody>
      </p:sp>
      <p:pic>
        <p:nvPicPr>
          <p:cNvPr id="9" name="Picture 5" descr="undefined">
            <a:extLst>
              <a:ext uri="{FF2B5EF4-FFF2-40B4-BE49-F238E27FC236}">
                <a16:creationId xmlns:a16="http://schemas.microsoft.com/office/drawing/2014/main" id="{CD8B22E8-E166-6944-A3B9-1AF2C365D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4722" y="2588441"/>
            <a:ext cx="4391876" cy="27279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C3BB7B08-B56B-9E74-87CA-354C22848955}"/>
              </a:ext>
            </a:extLst>
          </p:cNvPr>
          <p:cNvSpPr txBox="1"/>
          <p:nvPr/>
        </p:nvSpPr>
        <p:spPr>
          <a:xfrm>
            <a:off x="1295402" y="2829856"/>
            <a:ext cx="6111240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  <a:ea typeface="Calibri" pitchFamily="34"/>
                <a:cs typeface="Times New Roman" pitchFamily="18"/>
              </a:rPr>
              <a:t>Štát	Slovensko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  <a:ea typeface="Calibri" pitchFamily="34"/>
                <a:cs typeface="Times New Roman" pitchFamily="18"/>
              </a:rPr>
              <a:t>Kraj	Prešovský kraj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  <a:ea typeface="Calibri" pitchFamily="34"/>
                <a:cs typeface="Times New Roman" pitchFamily="18"/>
              </a:rPr>
              <a:t>Okres	Levoča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  <a:ea typeface="Calibri" pitchFamily="34"/>
                <a:cs typeface="Times New Roman" pitchFamily="18"/>
              </a:rPr>
              <a:t>Región	Spiš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i="0" u="none" strike="noStrike" kern="1200" cap="none" spc="0" baseline="0" dirty="0">
              <a:uFillTx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</a:rPr>
              <a:t>Nadmorská výška	570 m n. m.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</a:rPr>
              <a:t>Rozloha		114,77 km² (11 477 ha)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i="0" u="none" strike="noStrike" kern="1200" cap="none" spc="0" baseline="0" dirty="0">
                <a:uFillTx/>
              </a:rPr>
              <a:t>Obyvateľstvo	13 905 (31. 12. 2024)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87A608F-6510-E6D6-9945-61BEB5444C4E}"/>
              </a:ext>
            </a:extLst>
          </p:cNvPr>
          <p:cNvSpPr txBox="1"/>
          <p:nvPr/>
        </p:nvSpPr>
        <p:spPr>
          <a:xfrm>
            <a:off x="6504722" y="5568091"/>
            <a:ext cx="6111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i="0" u="none" strike="noStrike" kern="1200" cap="none" spc="0" baseline="0" dirty="0" err="1">
                <a:solidFill>
                  <a:schemeClr val="accent6">
                    <a:lumMod val="50000"/>
                  </a:schemeClr>
                </a:solidFill>
                <a:uFillTx/>
                <a:cs typeface="Segoe UI Light" pitchFamily="34"/>
              </a:rPr>
              <a:t>Veduta</a:t>
            </a:r>
            <a:r>
              <a:rPr lang="sk-SK" sz="140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cs typeface="Segoe UI Light" pitchFamily="34"/>
              </a:rPr>
              <a:t> mesta z roku 1618 s hlavnými dominantami a hradbami</a:t>
            </a:r>
          </a:p>
        </p:txBody>
      </p:sp>
    </p:spTree>
    <p:extLst>
      <p:ext uri="{BB962C8B-B14F-4D97-AF65-F5344CB8AC3E}">
        <p14:creationId xmlns:p14="http://schemas.microsoft.com/office/powerpoint/2010/main" val="345807125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78847-213A-F034-174C-F2DAD6AD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Levoča mesto projektov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744F981-72C3-7CA3-9B36-D7473997C9B4}"/>
              </a:ext>
            </a:extLst>
          </p:cNvPr>
          <p:cNvSpPr txBox="1"/>
          <p:nvPr/>
        </p:nvSpPr>
        <p:spPr>
          <a:xfrm>
            <a:off x="3097530" y="4451005"/>
            <a:ext cx="452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Mesto Levoča bolo úspešné v množstve projektov, ktoré počas minulých období zrealizovalo. Z tých najúspešnejších vyberáme: 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483A3F6-8E8D-701D-6F76-F5597F550CBB}"/>
              </a:ext>
            </a:extLst>
          </p:cNvPr>
          <p:cNvSpPr txBox="1"/>
          <p:nvPr/>
        </p:nvSpPr>
        <p:spPr>
          <a:xfrm>
            <a:off x="3040380" y="3105835"/>
            <a:ext cx="611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Pre komplexný prehľad o projektoch je k dispozícii </a:t>
            </a:r>
            <a:r>
              <a:rPr lang="sk-SK" dirty="0" err="1"/>
              <a:t>link</a:t>
            </a:r>
            <a:r>
              <a:rPr lang="sk-SK" dirty="0"/>
              <a:t>:  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https://www.levoca.sk/projekty/</a:t>
            </a:r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0546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EF3A2-B408-793A-1D0E-A9D3F790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BB70F98-DA33-C075-8B1A-63D0A0753BBF}"/>
              </a:ext>
            </a:extLst>
          </p:cNvPr>
          <p:cNvSpPr txBox="1"/>
          <p:nvPr/>
        </p:nvSpPr>
        <p:spPr>
          <a:xfrm>
            <a:off x="1295402" y="2690336"/>
            <a:ext cx="6111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sk-SK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PRÍRODNÉ KLENOTY POHRANIČIA</a:t>
            </a:r>
            <a:r>
              <a:rPr lang="sk-SK" i="0" dirty="0">
                <a:solidFill>
                  <a:schemeClr val="accent6">
                    <a:lumMod val="50000"/>
                  </a:schemeClr>
                </a:solidFill>
                <a:effectLst/>
              </a:rPr>
              <a:t>. Ochrana ohrozených druhov pri súčasnom udržateľnom sprístupnení krajinno-prírodných atrakcií miest Starý </a:t>
            </a:r>
            <a:r>
              <a:rPr lang="sk-SK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Sacz</a:t>
            </a:r>
            <a:r>
              <a:rPr lang="sk-SK" i="0" dirty="0">
                <a:solidFill>
                  <a:schemeClr val="accent6">
                    <a:lumMod val="50000"/>
                  </a:schemeClr>
                </a:solidFill>
                <a:effectLst/>
              </a:rPr>
              <a:t> a Levoča – inovačné náučné chodníky v lokalitách </a:t>
            </a:r>
            <a:r>
              <a:rPr lang="sk-SK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Miejska</a:t>
            </a:r>
            <a:r>
              <a:rPr lang="sk-SK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sk-SK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Góra</a:t>
            </a:r>
            <a:r>
              <a:rPr lang="sk-SK" i="0" dirty="0">
                <a:solidFill>
                  <a:schemeClr val="accent6">
                    <a:lumMod val="50000"/>
                  </a:schemeClr>
                </a:solidFill>
                <a:effectLst/>
              </a:rPr>
              <a:t> a Levočská Dolina</a:t>
            </a:r>
          </a:p>
        </p:txBody>
      </p:sp>
      <p:pic>
        <p:nvPicPr>
          <p:cNvPr id="3074" name="Picture 2" descr="IMG_2104">
            <a:extLst>
              <a:ext uri="{FF2B5EF4-FFF2-40B4-BE49-F238E27FC236}">
                <a16:creationId xmlns:a16="http://schemas.microsoft.com/office/drawing/2014/main" id="{8A23EDFB-1D5E-5646-7E1D-9CD13E4E2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29" y="4371023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20220531_074444">
            <a:extLst>
              <a:ext uri="{FF2B5EF4-FFF2-40B4-BE49-F238E27FC236}">
                <a16:creationId xmlns:a16="http://schemas.microsoft.com/office/drawing/2014/main" id="{1F9541D3-3CE4-638F-AD56-6560A639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4371023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21FAE9A-CCEA-C2D2-A68A-B9E80B00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57" y="4346392"/>
            <a:ext cx="2882263" cy="17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864F97A-8E29-3C8A-D025-9F885BF5B65C}"/>
              </a:ext>
            </a:extLst>
          </p:cNvPr>
          <p:cNvSpPr txBox="1"/>
          <p:nvPr/>
        </p:nvSpPr>
        <p:spPr>
          <a:xfrm>
            <a:off x="8590598" y="407132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Program: </a:t>
            </a:r>
            <a:r>
              <a:rPr lang="sk-SK" dirty="0" err="1"/>
              <a:t>Interreg</a:t>
            </a:r>
            <a:r>
              <a:rPr lang="sk-SK" dirty="0"/>
              <a:t> V-A Poľsko –Slovensko 2014-2020</a:t>
            </a:r>
          </a:p>
          <a:p>
            <a:r>
              <a:rPr lang="sk-SK" dirty="0"/>
              <a:t>2019 – 2022</a:t>
            </a:r>
          </a:p>
          <a:p>
            <a:endParaRPr lang="sk-SK" dirty="0"/>
          </a:p>
          <a:p>
            <a:r>
              <a:rPr lang="sk-SK" dirty="0"/>
              <a:t>Oprávnené výdavky:   2 936 595,70 €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8998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8E4B0-2AD2-0F08-B3E6-0E3EC4E7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A1A8C2D-B733-0051-9EA7-4616B28E5C7C}"/>
              </a:ext>
            </a:extLst>
          </p:cNvPr>
          <p:cNvSpPr txBox="1"/>
          <p:nvPr/>
        </p:nvSpPr>
        <p:spPr>
          <a:xfrm>
            <a:off x="1295402" y="2647295"/>
            <a:ext cx="6111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REKONŠTRUKCIA A MODERNIZÁCIA VEREJNÉHO PRIESTRANSTVA </a:t>
            </a:r>
            <a:r>
              <a:rPr lang="pt-BR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– parkovisko pri hradobnej priekope</a:t>
            </a:r>
            <a:endParaRPr lang="sk-SK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Predmetom projektu je vybudovanie parkoviska situovaného v trase bývalej hradobnej priekopy. </a:t>
            </a:r>
          </a:p>
          <a:p>
            <a:r>
              <a:rPr lang="sk-SK" dirty="0"/>
              <a:t>Výstavba 69 klasických kolmých parkovacích miest a 3 parkovacie miesta pre telesne postihnutých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Výška dotácie:             150 000,- EUR</a:t>
            </a:r>
          </a:p>
          <a:p>
            <a:endParaRPr lang="pl-PL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b="1" dirty="0"/>
              <a:t>Realizované s finančnou podporou Ministerstva investícií,</a:t>
            </a:r>
            <a:endParaRPr lang="sk-SK" dirty="0"/>
          </a:p>
          <a:p>
            <a:r>
              <a:rPr lang="sk-SK" b="1" dirty="0"/>
              <a:t>regionálneho rozvoja a informatizácie Slovenskej republiky – program</a:t>
            </a:r>
            <a:r>
              <a:rPr lang="sk-SK" dirty="0"/>
              <a:t>: </a:t>
            </a:r>
            <a:r>
              <a:rPr lang="sk-SK" b="1" dirty="0"/>
              <a:t>Podpora najmenej rozvinutých okresov</a:t>
            </a:r>
            <a:endParaRPr lang="sk-SK" dirty="0"/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Záchytné parkovisko pri hradobnej priekope v Levoči - fotogaléria - Korzár  SME">
            <a:extLst>
              <a:ext uri="{FF2B5EF4-FFF2-40B4-BE49-F238E27FC236}">
                <a16:creationId xmlns:a16="http://schemas.microsoft.com/office/drawing/2014/main" id="{5696AF6F-56EE-4798-E73A-11F97364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2" y="3081010"/>
            <a:ext cx="3398520" cy="254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92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7C6EF-8A5B-096B-D190-0B22780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92EDD86-2D2E-2644-BE00-F6AAD295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7312351" cy="18321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Názov projektu: </a:t>
            </a: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VEĽKÍ ĽUDIA A ICH DEDIČSTVO. SVÄTÁ KINGA A MAJSTER PAVOL V HISTÓRII SVOJICH MIEST.                                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Program </a:t>
            </a:r>
            <a:r>
              <a:rPr lang="sk-SK" sz="1800" dirty="0" err="1">
                <a:solidFill>
                  <a:schemeClr val="accent6">
                    <a:lumMod val="50000"/>
                  </a:schemeClr>
                </a:solidFill>
              </a:rPr>
              <a:t>Interreg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 V-A Poľsko – Slovensko 2014 – 2020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Prioritná os: Ochrana a rozvoj prírodného a kultúrneho dedičstva cezhraničného územia                                          </a:t>
            </a:r>
            <a:r>
              <a:rPr lang="sk-SK" sz="1900" dirty="0">
                <a:solidFill>
                  <a:schemeClr val="accent6">
                    <a:lumMod val="50000"/>
                  </a:schemeClr>
                </a:solidFill>
              </a:rPr>
              <a:t>Celkové oprávnené výdavky: 58 823,52 €   							  </a:t>
            </a:r>
            <a:r>
              <a:rPr lang="sk-SK" sz="2000" dirty="0">
                <a:solidFill>
                  <a:schemeClr val="accent6">
                    <a:lumMod val="50000"/>
                  </a:schemeClr>
                </a:solidFill>
              </a:rPr>
              <a:t>Realizácia: 2017 – 2018 </a:t>
            </a:r>
          </a:p>
          <a:p>
            <a:pPr marL="0" indent="0">
              <a:buNone/>
            </a:pPr>
            <a:endParaRPr lang="sk-SK" sz="19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k-SK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7338C9E-51A7-E5B0-6DFE-DB2EB530B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112" y="2556932"/>
            <a:ext cx="1867800" cy="3318936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0DB290EA-57F7-D51C-9946-EB30B3675B9C}"/>
              </a:ext>
            </a:extLst>
          </p:cNvPr>
          <p:cNvSpPr txBox="1"/>
          <p:nvPr/>
        </p:nvSpPr>
        <p:spPr>
          <a:xfrm>
            <a:off x="1295401" y="4389120"/>
            <a:ext cx="71475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Projekt definoval realizáciu dvoch aktivít zameraných na zachovanie a priblíženie historického dedičstva verejnosti:</a:t>
            </a:r>
          </a:p>
          <a:p>
            <a:r>
              <a:rPr lang="sk-SK" dirty="0"/>
              <a:t>reštaurovanie a modernizácia kultúrnej pamiatky – Fontány Dobročinnosti na Námestí Majstra Pavla</a:t>
            </a:r>
          </a:p>
          <a:p>
            <a:r>
              <a:rPr lang="sk-SK" dirty="0"/>
              <a:t>organizáciu odborného sympózia na tému ochrany a propagácie kultúrneho dedičstva</a:t>
            </a:r>
          </a:p>
        </p:txBody>
      </p:sp>
    </p:spTree>
    <p:extLst>
      <p:ext uri="{BB962C8B-B14F-4D97-AF65-F5344CB8AC3E}">
        <p14:creationId xmlns:p14="http://schemas.microsoft.com/office/powerpoint/2010/main" val="293081903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02924-1FC6-F3E5-DE42-C6B76568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7B7ED2E-E568-C089-3504-BD73B62A4C57}"/>
              </a:ext>
            </a:extLst>
          </p:cNvPr>
          <p:cNvSpPr txBox="1"/>
          <p:nvPr/>
        </p:nvSpPr>
        <p:spPr>
          <a:xfrm>
            <a:off x="1295402" y="2587675"/>
            <a:ext cx="6111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OBJAVOVANIE HISTORICKÝCH PAMIATOK – CESTOU TAJOMSTIEV PO STAROM SACZI A LEVOČI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 rámci Programu cezhraničnej spolupráce </a:t>
            </a:r>
            <a:r>
              <a:rPr lang="sk-SK" dirty="0" err="1">
                <a:solidFill>
                  <a:schemeClr val="accent6">
                    <a:lumMod val="50000"/>
                  </a:schemeClr>
                </a:solidFill>
              </a:rPr>
              <a:t>Interreg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 V-A Poľsko – Slovensko 2014 – 2020</a:t>
            </a:r>
          </a:p>
          <a:p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Celkové náklady projektu: 130 924,38 €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 Realizácia: 2017 – 2018 </a:t>
            </a:r>
          </a:p>
          <a:p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dirty="0"/>
              <a:t>Rekonštrukcia a adaptácia časti pamiatkového objektu - </a:t>
            </a:r>
            <a:r>
              <a:rPr lang="sk-SK" i="1" dirty="0"/>
              <a:t>riešenie interiéru prízemia Baziliky sv. Jakuba</a:t>
            </a:r>
            <a:r>
              <a:rPr lang="sk-SK" dirty="0"/>
              <a:t>  a jeho premena na turistické informačné centrum v Levoči</a:t>
            </a:r>
          </a:p>
          <a:p>
            <a:r>
              <a:rPr lang="sk-SK" dirty="0"/>
              <a:t>Workshopy v meste Levoča pre mladých, sprievodcov a ľudí spojených so sektorom turistických služieb</a:t>
            </a:r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Veža Baziliky svätého Jakuba otvorená pre verejnosť | Levoča">
            <a:extLst>
              <a:ext uri="{FF2B5EF4-FFF2-40B4-BE49-F238E27FC236}">
                <a16:creationId xmlns:a16="http://schemas.microsoft.com/office/drawing/2014/main" id="{0EA1C658-C36B-1CE4-45A3-562B9B47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4" y="2683514"/>
            <a:ext cx="2394266" cy="31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58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59A7F-5FC3-363A-1E34-67F9C168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68F539-299B-9701-0A11-7489BCE48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441" y="2556932"/>
            <a:ext cx="4693919" cy="33189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300" b="1" dirty="0"/>
              <a:t> </a:t>
            </a:r>
            <a:r>
              <a:rPr lang="pl-PL" sz="3300" b="1" dirty="0">
                <a:solidFill>
                  <a:schemeClr val="accent6">
                    <a:lumMod val="50000"/>
                  </a:schemeClr>
                </a:solidFill>
              </a:rPr>
              <a:t>RADNICA OTVORENÁ KOMUNITÁM </a:t>
            </a:r>
          </a:p>
          <a:p>
            <a:pPr marL="0" indent="0">
              <a:buNone/>
            </a:pPr>
            <a:r>
              <a:rPr lang="pl-PL" sz="2500" dirty="0">
                <a:solidFill>
                  <a:schemeClr val="accent6">
                    <a:lumMod val="50000"/>
                  </a:schemeClr>
                </a:solidFill>
              </a:rPr>
              <a:t>(– link na web projektu </a:t>
            </a:r>
            <a:r>
              <a:rPr lang="pl-PL" sz="2500" u="sng" dirty="0">
                <a:solidFill>
                  <a:schemeClr val="accent6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http://radnica.levoca.eu/</a:t>
            </a:r>
            <a:endParaRPr lang="pl-PL" sz="1800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sz="2900" dirty="0">
                <a:solidFill>
                  <a:schemeClr val="accent6">
                    <a:lumMod val="50000"/>
                  </a:schemeClr>
                </a:solidFill>
              </a:rPr>
              <a:t>Názov programovej oblasti: „Podnikanie v oblasti kultúry, kultúrneho dedičstva a kultúrna spolupráca“ spolufinancovaného z Finančného mechanizmu Európskeho hospodárskeho priestoru 2014-2021 a štátneho rozpočtu Slovenskej republiky. </a:t>
            </a:r>
          </a:p>
          <a:p>
            <a:pPr marL="0" indent="0">
              <a:buNone/>
            </a:pPr>
            <a:r>
              <a:rPr lang="sk-SK" sz="2900" dirty="0">
                <a:solidFill>
                  <a:schemeClr val="accent6">
                    <a:lumMod val="50000"/>
                  </a:schemeClr>
                </a:solidFill>
              </a:rPr>
              <a:t>Schválený projektový grant: 986 920 EUR </a:t>
            </a:r>
          </a:p>
          <a:p>
            <a:pPr marL="0" indent="0">
              <a:buNone/>
            </a:pPr>
            <a:r>
              <a:rPr lang="sk-SK" sz="2900" dirty="0">
                <a:solidFill>
                  <a:schemeClr val="accent6">
                    <a:lumMod val="50000"/>
                  </a:schemeClr>
                </a:solidFill>
              </a:rPr>
              <a:t>Doba realizácie:  2021 – 2024</a:t>
            </a:r>
          </a:p>
          <a:p>
            <a:pPr marL="0" indent="0">
              <a:buNone/>
            </a:pPr>
            <a:r>
              <a:rPr lang="pl-PL" sz="2900" dirty="0"/>
              <a:t>Predmetom projektu je rekonštrukcia a revitalizácia národnej kultúrnej pamiatky – Radnice-prízemie</a:t>
            </a:r>
            <a:endParaRPr lang="sk-SK" sz="29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336F5DF-8447-38DF-AFAD-34FDA865E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404" y="2767941"/>
            <a:ext cx="4238276" cy="282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57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C1B20-9A38-4DA5-AA7B-9FBAA477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C434A90-90E1-8540-3C9D-F08DF6B10102}"/>
              </a:ext>
            </a:extLst>
          </p:cNvPr>
          <p:cNvSpPr txBox="1"/>
          <p:nvPr/>
        </p:nvSpPr>
        <p:spPr>
          <a:xfrm>
            <a:off x="1040131" y="3002340"/>
            <a:ext cx="74180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Operačný program: </a:t>
            </a:r>
            <a:r>
              <a:rPr lang="sk-SK" dirty="0"/>
              <a:t>Ľudské zdroje</a:t>
            </a:r>
            <a:br>
              <a:rPr lang="sk-SK" dirty="0"/>
            </a:br>
            <a:r>
              <a:rPr lang="sk-SK" b="1" dirty="0"/>
              <a:t>Spolufinancovaný fondom: </a:t>
            </a:r>
            <a:r>
              <a:rPr lang="sk-SK" dirty="0"/>
              <a:t>Európsky fond regionálneho rozvoja</a:t>
            </a:r>
            <a:br>
              <a:rPr lang="sk-SK" dirty="0"/>
            </a:br>
            <a:r>
              <a:rPr lang="sk-SK" b="1" dirty="0"/>
              <a:t>Prioritná os: </a:t>
            </a:r>
            <a:r>
              <a:rPr lang="sk-SK" dirty="0"/>
              <a:t>6 Technická vybavenosť v obciach s prítomnosťou marginalizovaných rómskych komunít</a:t>
            </a:r>
            <a:br>
              <a:rPr lang="sk-SK" dirty="0"/>
            </a:br>
            <a:r>
              <a:rPr lang="sk-SK" b="1" dirty="0"/>
              <a:t>Investičná priorita: </a:t>
            </a:r>
            <a:r>
              <a:rPr lang="sk-SK" dirty="0"/>
              <a:t>6.1 Poskytovanie podpory fyzickej, ekonomickej a sociálnej regenerácie zanedbaných komunít v mestských a vidieckych oblastiach</a:t>
            </a:r>
            <a:br>
              <a:rPr lang="sk-SK" b="1" dirty="0"/>
            </a:br>
            <a:r>
              <a:rPr lang="sk-SK" b="1" dirty="0"/>
              <a:t>Predmet projektu: </a:t>
            </a:r>
            <a:r>
              <a:rPr lang="sk-SK" dirty="0"/>
              <a:t>rekonštrukcia dobudovanie komunikácií v miestnej časti Levočské Lúky (pre motorové vozidlá a peších), dobudovanie plôch pre otáčanie vozidiel, odstavných plôch a nové verejné osvetlenie.</a:t>
            </a:r>
          </a:p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Schválená výška nenávratného finančného príspevku:    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552 429,40 €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Doba realizácie:  2021</a:t>
            </a:r>
          </a:p>
        </p:txBody>
      </p:sp>
      <p:pic>
        <p:nvPicPr>
          <p:cNvPr id="1026" name="Picture 2" descr="Na Levočských lúkach opravia za eurofondy cesty a chodníky. Pribudne aj  osvetlenie - Korzár SME">
            <a:extLst>
              <a:ext uri="{FF2B5EF4-FFF2-40B4-BE49-F238E27FC236}">
                <a16:creationId xmlns:a16="http://schemas.microsoft.com/office/drawing/2014/main" id="{3C74AD5A-BD89-BAAE-6630-24A43328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61" y="3923810"/>
            <a:ext cx="2508208" cy="1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EAA2F952-725D-3059-48EF-6BAF25D05894}"/>
              </a:ext>
            </a:extLst>
          </p:cNvPr>
          <p:cNvSpPr txBox="1"/>
          <p:nvPr/>
        </p:nvSpPr>
        <p:spPr>
          <a:xfrm>
            <a:off x="1040131" y="2375876"/>
            <a:ext cx="10709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LEVOČA – LEVOČSKÉ LÚKY – ZABEZPEČENIE TECHNICKEJ VYBAVENOSTI</a:t>
            </a:r>
          </a:p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V OSÍDLENIACH S MARGINALIZOVANÝMI RÓMSKYMI KOMUNITAMI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16653415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DCDDE-F98B-C659-2D1E-53C46F19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EFD4E4D-D75A-76C6-A753-1A2E13E68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556932"/>
            <a:ext cx="5166359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REKONŠTRUKCIA CHODNÍKOV V MESTE LEVOČA</a:t>
            </a:r>
          </a:p>
          <a:p>
            <a:pPr marL="0" indent="0">
              <a:buNone/>
            </a:pPr>
            <a:r>
              <a:rPr lang="sk-SK" sz="1800" dirty="0"/>
              <a:t>Druh výzvy: Výzva na podanie žiadosti o poskytnutie dotácie v oblasti podpory regionálneho rozvoja</a:t>
            </a:r>
          </a:p>
          <a:p>
            <a:pPr marL="0" indent="0">
              <a:buNone/>
            </a:pPr>
            <a:r>
              <a:rPr lang="sk-SK" sz="1800" dirty="0"/>
              <a:t>Účel: Podpora území udržateľného mestského rozvoja</a:t>
            </a:r>
          </a:p>
          <a:p>
            <a:pPr marL="0" indent="0">
              <a:buNone/>
            </a:pPr>
            <a:r>
              <a:rPr lang="sk-SK" sz="1800" dirty="0"/>
              <a:t>Poskytovateľ dotácie: Ministerstvo investícií a regionálneho rozvoja a informatizácie Slovenskej republiky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Výška poskytnutej dotácie: 293 658,19 €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Doba realizácie: 2023 - 2024</a:t>
            </a:r>
          </a:p>
        </p:txBody>
      </p:sp>
      <p:pic>
        <p:nvPicPr>
          <p:cNvPr id="2050" name="Picture 2" descr="Gerlachovská a Kežmarská">
            <a:extLst>
              <a:ext uri="{FF2B5EF4-FFF2-40B4-BE49-F238E27FC236}">
                <a16:creationId xmlns:a16="http://schemas.microsoft.com/office/drawing/2014/main" id="{1C49A9D4-6E67-B9B5-048F-69B1CDF7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0" y="3065991"/>
            <a:ext cx="2300818" cy="23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.R. Štefánika">
            <a:extLst>
              <a:ext uri="{FF2B5EF4-FFF2-40B4-BE49-F238E27FC236}">
                <a16:creationId xmlns:a16="http://schemas.microsoft.com/office/drawing/2014/main" id="{EADA58D7-E4AF-690C-9ACE-EF106656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901" y="3065991"/>
            <a:ext cx="2300818" cy="23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0920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AE337-21A9-F179-E5AE-7A483BDF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35E4D9A-47AB-633C-D374-4F9BBFCD6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537959" cy="2502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INVESTÍCIA MESTA LEVOČA DO CYKLOTURISTICKEJ TRASY A SÚVISIACEJ PODPORNEJ INFRAŠTRUKTÚRY</a:t>
            </a:r>
          </a:p>
          <a:p>
            <a:pPr marL="0" indent="0">
              <a:buNone/>
            </a:pPr>
            <a:r>
              <a:rPr lang="sk-SK" sz="1800" b="1" dirty="0"/>
              <a:t>Operačný program:</a:t>
            </a:r>
            <a:r>
              <a:rPr lang="sk-SK" sz="1800" dirty="0"/>
              <a:t> IROP						       </a:t>
            </a:r>
            <a:r>
              <a:rPr lang="sk-SK" sz="1800" b="1" dirty="0"/>
              <a:t>Investičná priorita: </a:t>
            </a:r>
            <a:r>
              <a:rPr lang="sk-SK" sz="1800" dirty="0"/>
              <a:t>5.1 Záväzné investície v rámci stratégie miestneho rozvoja vedeného komunitou						       </a:t>
            </a:r>
            <a:r>
              <a:rPr lang="sk-SK" sz="1800" b="1" dirty="0"/>
              <a:t>Špecifický cieľ: </a:t>
            </a:r>
            <a:r>
              <a:rPr lang="sk-SK" sz="1800" dirty="0"/>
              <a:t>5.1.2 Zlepšenie udržateľných vzťahov medzi vidieckymi rozvojovými centrami a ich zázemím vo verejných službách a vo verejných infraštruktúrach</a:t>
            </a:r>
          </a:p>
        </p:txBody>
      </p:sp>
      <p:pic>
        <p:nvPicPr>
          <p:cNvPr id="3074" name="Picture 2" descr="Cykloturistický kurz » Gymnázium sv. Františka Assiského v Levoči | GSFA  Levoča">
            <a:extLst>
              <a:ext uri="{FF2B5EF4-FFF2-40B4-BE49-F238E27FC236}">
                <a16:creationId xmlns:a16="http://schemas.microsoft.com/office/drawing/2014/main" id="{899F982A-8324-BEDC-D2F1-D772C3F6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098" y="267716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C4A8D91-5B0F-D17E-064C-50630E76C065}"/>
              </a:ext>
            </a:extLst>
          </p:cNvPr>
          <p:cNvSpPr txBox="1"/>
          <p:nvPr/>
        </p:nvSpPr>
        <p:spPr>
          <a:xfrm>
            <a:off x="1295401" y="5149195"/>
            <a:ext cx="905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Aktivita: 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B1 Investície do cyklistických trás a súvisiacej podpornej infraštruktúry</a:t>
            </a:r>
          </a:p>
          <a:p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Celkové náklady projektu:  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92 009,66 €</a:t>
            </a:r>
          </a:p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Doba realizácie: 2022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126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52E82-CEB7-B9A0-44B2-997E239B2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Projektové úspechy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5091A1-559D-65FA-EA25-78375D850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12063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REGENERÁCIA VNÚTROBLOKU SÍDLISKA ZÁPAD V LEVOČI</a:t>
            </a:r>
          </a:p>
          <a:p>
            <a:pPr marL="0" indent="0">
              <a:buNone/>
            </a:pPr>
            <a:r>
              <a:rPr lang="sk-SK" sz="1800" dirty="0"/>
              <a:t>Operačný program: Integrovaný regionálny operačný program </a:t>
            </a:r>
          </a:p>
          <a:p>
            <a:pPr marL="0" indent="0">
              <a:buNone/>
            </a:pPr>
            <a:r>
              <a:rPr lang="sk-SK" sz="1800" b="1" dirty="0">
                <a:solidFill>
                  <a:srgbClr val="000000"/>
                </a:solidFill>
              </a:rPr>
              <a:t>Hlavný cieľ projektu: </a:t>
            </a:r>
            <a:r>
              <a:rPr lang="sk-SK" sz="1800" dirty="0">
                <a:solidFill>
                  <a:srgbClr val="000000"/>
                </a:solidFill>
              </a:rPr>
              <a:t>Zlepšenie kvality života obyvateľov sídliska Západ v Levoči prostredníctvom regenerácie vnútrobloku</a:t>
            </a:r>
          </a:p>
          <a:p>
            <a:pPr marL="0" indent="0">
              <a:buNone/>
            </a:pPr>
            <a:r>
              <a:rPr lang="sk-SK" sz="1800" dirty="0"/>
              <a:t> 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Celková výška oprávnených výdavkov: 361 489,50,- €  Doba realizácie: 2023-2024</a:t>
            </a:r>
          </a:p>
          <a:p>
            <a:endParaRPr lang="sk-SK" sz="1800" dirty="0"/>
          </a:p>
        </p:txBody>
      </p:sp>
      <p:pic>
        <p:nvPicPr>
          <p:cNvPr id="4" name="Obrázok 5">
            <a:extLst>
              <a:ext uri="{FF2B5EF4-FFF2-40B4-BE49-F238E27FC236}">
                <a16:creationId xmlns:a16="http://schemas.microsoft.com/office/drawing/2014/main" id="{56F52233-8244-89B4-C4B5-D2EEA9E589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47189" y="2743200"/>
            <a:ext cx="3812249" cy="285834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5631264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29994-923A-B9B1-6FD1-84421707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3600" dirty="0">
                <a:cs typeface="Segoe UI Light" pitchFamily="34"/>
              </a:rPr>
              <a:t>Historické míľniky     </a:t>
            </a:r>
            <a:br>
              <a:rPr lang="sk-SK" sz="3600" dirty="0">
                <a:cs typeface="Segoe UI Light" pitchFamily="34"/>
              </a:rPr>
            </a:br>
            <a:r>
              <a:rPr lang="sk-SK" sz="3600" dirty="0" err="1">
                <a:solidFill>
                  <a:schemeClr val="accent6">
                    <a:lumMod val="50000"/>
                  </a:schemeClr>
                </a:solidFill>
              </a:rPr>
              <a:t>Leucha</a:t>
            </a:r>
            <a:r>
              <a:rPr lang="sk-SK" sz="3600" dirty="0">
                <a:solidFill>
                  <a:schemeClr val="accent6">
                    <a:lumMod val="50000"/>
                  </a:schemeClr>
                </a:solidFill>
              </a:rPr>
              <a:t> -  </a:t>
            </a:r>
            <a:r>
              <a:rPr lang="sk-SK" sz="3600" dirty="0" err="1">
                <a:solidFill>
                  <a:schemeClr val="accent6">
                    <a:lumMod val="50000"/>
                  </a:schemeClr>
                </a:solidFill>
              </a:rPr>
              <a:t>Lewcha</a:t>
            </a:r>
            <a:r>
              <a:rPr lang="sk-SK" sz="3600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sk-SK" sz="3600" dirty="0" err="1">
                <a:solidFill>
                  <a:schemeClr val="accent6">
                    <a:lumMod val="50000"/>
                  </a:schemeClr>
                </a:solidFill>
              </a:rPr>
              <a:t>Lőcse</a:t>
            </a:r>
            <a:r>
              <a:rPr lang="sk-SK" sz="3600" dirty="0">
                <a:solidFill>
                  <a:schemeClr val="accent6">
                    <a:lumMod val="50000"/>
                  </a:schemeClr>
                </a:solidFill>
              </a:rPr>
              <a:t> - Levoča</a:t>
            </a:r>
          </a:p>
        </p:txBody>
      </p:sp>
      <p:pic>
        <p:nvPicPr>
          <p:cNvPr id="4" name="Obrázok 4" descr="Fotka: Levoča - Východ - foto 3664 | HIKING.SK">
            <a:extLst>
              <a:ext uri="{FF2B5EF4-FFF2-40B4-BE49-F238E27FC236}">
                <a16:creationId xmlns:a16="http://schemas.microsoft.com/office/drawing/2014/main" id="{36A0E1B1-D17B-D8B3-105C-70862813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28578" y="2869352"/>
            <a:ext cx="4593140" cy="28735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ok 2" descr="https://thisislevoca.sk/wp-content/gallery/historia/10547947_1547577682145562_5738006553919208092_o.jpg">
            <a:extLst>
              <a:ext uri="{FF2B5EF4-FFF2-40B4-BE49-F238E27FC236}">
                <a16:creationId xmlns:a16="http://schemas.microsoft.com/office/drawing/2014/main" id="{221FA12E-397C-DAA6-B146-2D2C47E89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77721" y="982132"/>
            <a:ext cx="2175081" cy="13038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Partneri areálu Levoča Nordic Centrum">
            <a:extLst>
              <a:ext uri="{FF2B5EF4-FFF2-40B4-BE49-F238E27FC236}">
                <a16:creationId xmlns:a16="http://schemas.microsoft.com/office/drawing/2014/main" id="{BF121A47-E06C-9E8D-6AF4-C74894C09C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201" y="5047227"/>
            <a:ext cx="794947" cy="8286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28E5D9A7-F95D-6085-3EB1-2454FBA71422}"/>
              </a:ext>
            </a:extLst>
          </p:cNvPr>
          <p:cNvSpPr txBox="1"/>
          <p:nvPr/>
        </p:nvSpPr>
        <p:spPr>
          <a:xfrm>
            <a:off x="1359796" y="2285999"/>
            <a:ext cx="4528746" cy="3688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7200" b="0" i="0" u="none" strike="noStrike" kern="1200" cap="none" spc="0" baseline="0" dirty="0">
              <a:solidFill>
                <a:srgbClr val="D24726"/>
              </a:solidFill>
              <a:uFillTx/>
              <a:latin typeface="Segoe UI" pitchFamily="34"/>
              <a:cs typeface="Segoe UI" pitchFamily="34"/>
            </a:endParaRP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cs typeface="Segoe UI" pitchFamily="34"/>
              </a:rPr>
              <a:t>1249</a:t>
            </a:r>
            <a:r>
              <a:rPr lang="sk-SK" sz="1400" b="0" i="0" u="none" strike="noStrike" kern="1200" cap="none" spc="0" baseline="0" dirty="0">
                <a:solidFill>
                  <a:srgbClr val="D24726"/>
                </a:solidFill>
                <a:uFillTx/>
                <a:cs typeface="Segoe UI" pitchFamily="34"/>
              </a:rPr>
              <a:t>  </a:t>
            </a: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404040"/>
                </a:solidFill>
                <a:uFillTx/>
                <a:cs typeface="Segoe UI" pitchFamily="34"/>
              </a:rPr>
              <a:t>Prvá písomná zmienka v listine uhorského kráľa Bela IV.</a:t>
            </a: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1" dirty="0">
                <a:solidFill>
                  <a:schemeClr val="accent6">
                    <a:lumMod val="50000"/>
                  </a:schemeClr>
                </a:solidFill>
                <a:cs typeface="Segoe UI" pitchFamily="34"/>
              </a:rPr>
              <a:t>1317</a:t>
            </a: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404040"/>
                </a:solidFill>
                <a:uFillTx/>
                <a:cs typeface="Segoe UI" pitchFamily="34"/>
              </a:rPr>
              <a:t>Slobodné kráľovské mesto</a:t>
            </a:r>
            <a:endParaRPr lang="sk-SK" sz="1400" b="0" i="0" u="none" strike="noStrike" kern="1200" cap="none" spc="0" baseline="0" dirty="0">
              <a:solidFill>
                <a:srgbClr val="D24726"/>
              </a:solidFill>
              <a:uFillTx/>
              <a:cs typeface="Segoe UI" pitchFamily="34"/>
            </a:endParaRP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cs typeface="Segoe UI" pitchFamily="34"/>
              </a:rPr>
              <a:t>2009</a:t>
            </a: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404040"/>
                </a:solidFill>
                <a:uFillTx/>
                <a:cs typeface="Segoe UI" pitchFamily="34"/>
              </a:rPr>
              <a:t>Zápis do Zoznamu svetového kultúrneho </a:t>
            </a: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404040"/>
                </a:solidFill>
                <a:uFillTx/>
                <a:cs typeface="Segoe UI" pitchFamily="34"/>
              </a:rPr>
              <a:t>a prírodného dedičstva UNESCO</a:t>
            </a:r>
          </a:p>
          <a:p>
            <a:pPr marL="0" marR="0" lvl="0" indent="0" algn="l" defTabSz="914400" rtl="0" fontAlgn="auto" hangingPunct="1">
              <a:spcBef>
                <a:spcPts val="10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0" cap="none" spc="0" baseline="0" dirty="0">
                <a:solidFill>
                  <a:srgbClr val="404040"/>
                </a:solidFill>
                <a:uFillTx/>
                <a:cs typeface="Segoe UI" pitchFamily="34"/>
              </a:rPr>
              <a:t>Levoča, Spišský hrad a pamiatky okolia</a:t>
            </a:r>
            <a:endParaRPr lang="sk-SK" sz="1400" b="0" i="0" u="none" strike="noStrike" kern="1200" cap="none" spc="0" baseline="0" dirty="0">
              <a:solidFill>
                <a:srgbClr val="404040"/>
              </a:solidFill>
              <a:uFillTx/>
              <a:cs typeface="Segoe U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0203889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40361-8158-320C-0F8A-32EA35DC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FAFE55-B45A-D4B7-B0FA-86C54FA6C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519035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DOM MEŠTIANSKY, NÁMESTIE MAJSTRA PAVLA Č. 47 V LEVOČI, ÚZPF Č. 2936/1 – OBNOVA OBJEKTU</a:t>
            </a:r>
          </a:p>
          <a:p>
            <a:pPr marL="0" indent="0">
              <a:buNone/>
            </a:pPr>
            <a:r>
              <a:rPr lang="sk-SK" sz="1800" dirty="0"/>
              <a:t>Rekonštrukcia tohto objektu je financovaná Európskou úniou z prostriedkov Plánu obnovy  odolnosti Slovenskej republiky</a:t>
            </a:r>
          </a:p>
          <a:p>
            <a:pPr marL="0" indent="0">
              <a:buNone/>
            </a:pPr>
            <a:r>
              <a:rPr lang="sk-SK" sz="1800" b="1" dirty="0"/>
              <a:t>Názov investície: </a:t>
            </a:r>
            <a:r>
              <a:rPr lang="sk-SK" sz="1800" dirty="0"/>
              <a:t>Investícia 2 – Obnova verejných historických a pamiatkovo chránených budov</a:t>
            </a:r>
            <a:endParaRPr lang="sk-SK" sz="1800" b="1" dirty="0"/>
          </a:p>
          <a:p>
            <a:pPr marL="0" indent="0">
              <a:buNone/>
            </a:pP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Cena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3 342 937 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€       				     Doba realizácie: 2024 - 2025</a:t>
            </a:r>
            <a:endParaRPr lang="it-IT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Meštiansky dom v Levoči zíval roky prázdnotou, po rekonštrukcii bude  multifunkčný - Korzár SME">
            <a:extLst>
              <a:ext uri="{FF2B5EF4-FFF2-40B4-BE49-F238E27FC236}">
                <a16:creationId xmlns:a16="http://schemas.microsoft.com/office/drawing/2014/main" id="{6AA46A15-9160-3DC8-C565-58B81AED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65" y="2818341"/>
            <a:ext cx="4325678" cy="279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674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1F291-52FA-1F90-41DE-94510FAA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7010016-1C8B-85CE-F1ED-B100E69C5BB9}"/>
              </a:ext>
            </a:extLst>
          </p:cNvPr>
          <p:cNvSpPr txBox="1"/>
          <p:nvPr/>
        </p:nvSpPr>
        <p:spPr>
          <a:xfrm>
            <a:off x="1295402" y="2540676"/>
            <a:ext cx="53035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l-PL" sz="2000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ORBISFERA – SPÁJAME ĽUDÍ A ICH CESTY</a:t>
            </a:r>
          </a:p>
          <a:p>
            <a:r>
              <a:rPr lang="nn-NO" b="1" dirty="0"/>
              <a:t>PROGRAM: </a:t>
            </a:r>
            <a:r>
              <a:rPr lang="nn-NO" dirty="0"/>
              <a:t>Interreg Poľsko – Slovensko 2021-2027</a:t>
            </a:r>
            <a:endParaRPr lang="sk-SK" dirty="0"/>
          </a:p>
          <a:p>
            <a:r>
              <a:rPr lang="sk-SK" b="1" dirty="0"/>
              <a:t>PRIORITA: </a:t>
            </a:r>
            <a:r>
              <a:rPr lang="sk-SK" dirty="0"/>
              <a:t>Tvorivé a turisticky atraktívne pohraničie</a:t>
            </a:r>
          </a:p>
          <a:p>
            <a:r>
              <a:rPr lang="sk-SK" b="1" dirty="0"/>
              <a:t>ŠPECIFICKÝ CIEĽ: </a:t>
            </a:r>
            <a:r>
              <a:rPr lang="sk-SK" dirty="0"/>
              <a:t>Posilnenie úlohy kultúry a udržateľného cestovného ruchu v oblasti hospodárskeho rozvoja, sociálneho začlenenia a sociálnej inovácie</a:t>
            </a:r>
          </a:p>
          <a:p>
            <a:endParaRPr lang="sk-SK" dirty="0"/>
          </a:p>
          <a:p>
            <a:r>
              <a:rPr lang="sk-SK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Cieľ: rev</a:t>
            </a:r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italizácia amfiteátra v Levoči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Výška poskytnutého nenávratného finančného príspevku: 1 892 667,75 EUR</a:t>
            </a:r>
          </a:p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Doba realizácie: 2024 - 2026</a:t>
            </a:r>
          </a:p>
        </p:txBody>
      </p:sp>
      <p:pic>
        <p:nvPicPr>
          <p:cNvPr id="5122" name="Picture 2" descr="02">
            <a:extLst>
              <a:ext uri="{FF2B5EF4-FFF2-40B4-BE49-F238E27FC236}">
                <a16:creationId xmlns:a16="http://schemas.microsoft.com/office/drawing/2014/main" id="{BCADA726-B406-00E9-4E55-DAC3D22B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40" y="2747010"/>
            <a:ext cx="3166110" cy="31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37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D68AC-763D-CFD7-474A-114E6F8F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487359-5557-2AF3-7F03-13922C413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743200"/>
            <a:ext cx="7197089" cy="3318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sz="2600" b="1" dirty="0">
                <a:solidFill>
                  <a:schemeClr val="accent6">
                    <a:lumMod val="50000"/>
                  </a:schemeClr>
                </a:solidFill>
              </a:rPr>
              <a:t>ZLEPŠENIE ROVNÉHO PRÍSTUPU K INKLUZÍVNEMU A KVALITNÉMU VZDELÁVANIU NA ZŠ G. HAINA V LEVOČI</a:t>
            </a:r>
          </a:p>
          <a:p>
            <a:pPr marL="0" indent="0">
              <a:buNone/>
            </a:pPr>
            <a:r>
              <a:rPr lang="sk-SK" b="1" dirty="0"/>
              <a:t>Predmetom projektu</a:t>
            </a:r>
            <a:r>
              <a:rPr lang="sk-SK" dirty="0"/>
              <a:t> je vybudovanie exteriérovej učebne pre 28 žiakov vrátane vybavenia, rekonštrukcia multifunkčného ihriska, ktoré bude rozšírené o nové prvky jeho športového využitia a nákup didaktických pomôcok pre rôzne formy dysfunkcii </a:t>
            </a:r>
            <a:r>
              <a:rPr lang="sk-SK" b="1" dirty="0"/>
              <a:t>s cieľom</a:t>
            </a:r>
            <a:r>
              <a:rPr lang="sk-SK" dirty="0"/>
              <a:t> poskytovať kvalitné, nesegregované a inkluzívne vzdelanie.</a:t>
            </a:r>
          </a:p>
          <a:p>
            <a:pPr marL="0" indent="0">
              <a:buNone/>
            </a:pP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Celkové oprávnené výdavky – 586 403,09 €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Doba realizácie: 2025 - 2026</a:t>
            </a:r>
          </a:p>
          <a:p>
            <a:pPr marL="0" indent="0">
              <a:buNone/>
            </a:pPr>
            <a:r>
              <a:rPr lang="sk-SK" dirty="0"/>
              <a:t>„Tento projekt je spolufinancovaný Európskou úniou v rámci Programu Slovensko.“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F624208-9C88-5C40-156B-57BC8AB6E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70" y="4114800"/>
            <a:ext cx="288544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337397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7F938-B5F4-30F0-0DDA-70331840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850C459-4EEB-0071-2620-1E4E29F5F09A}"/>
              </a:ext>
            </a:extLst>
          </p:cNvPr>
          <p:cNvSpPr txBox="1"/>
          <p:nvPr/>
        </p:nvSpPr>
        <p:spPr>
          <a:xfrm>
            <a:off x="1295402" y="2649974"/>
            <a:ext cx="6111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dirty="0">
                <a:solidFill>
                  <a:schemeClr val="accent6">
                    <a:lumMod val="50000"/>
                  </a:schemeClr>
                </a:solidFill>
              </a:rPr>
              <a:t>NOVÉ CENTRUM ZÁŽITKOVÉHO TURIZMU V LEVOČI</a:t>
            </a:r>
            <a:endParaRPr lang="sk-SK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6A113F3-9C8A-B753-316F-CCA01FB48C70}"/>
              </a:ext>
            </a:extLst>
          </p:cNvPr>
          <p:cNvSpPr txBox="1"/>
          <p:nvPr/>
        </p:nvSpPr>
        <p:spPr>
          <a:xfrm>
            <a:off x="1295402" y="3296305"/>
            <a:ext cx="6111240" cy="2556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1" i="0" u="none" strike="noStrike" kern="1200" cap="none" spc="0" baseline="0" dirty="0">
                <a:uFillTx/>
                <a:ea typeface="Calibri" pitchFamily="34"/>
                <a:cs typeface="Calibri" pitchFamily="34"/>
              </a:rPr>
              <a:t>Zámerom  projektu </a:t>
            </a:r>
            <a:r>
              <a:rPr lang="sk-SK" sz="1800" b="0" i="0" u="none" strike="noStrike" kern="1200" cap="none" spc="0" baseline="0" dirty="0">
                <a:uFillTx/>
                <a:ea typeface="Calibri" pitchFamily="34"/>
                <a:cs typeface="Calibri" pitchFamily="34"/>
              </a:rPr>
              <a:t>je v</a:t>
            </a:r>
            <a:r>
              <a:rPr lang="sk-SK" sz="1800" b="0" i="0" u="none" strike="noStrike" kern="1200" cap="none" spc="0" baseline="0" dirty="0">
                <a:uFillTx/>
                <a:ea typeface="Calibri" pitchFamily="34"/>
                <a:cs typeface="Times New Roman" pitchFamily="18"/>
              </a:rPr>
              <a:t>ybudovanie atraktívneho, interaktívneho a zážitkového centra pre návštevníkov s prispením k dlhodobému zvýšeniu záujmu o históriu, kultúru,  návštevnosť mesta/ okresu, rastu turizmu  a miestnej ekonomiky</a:t>
            </a:r>
          </a:p>
          <a:p>
            <a:pPr marL="0" marR="0" lvl="0" indent="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Light"/>
                <a:cs typeface="Times New Roman" pitchFamily="18"/>
              </a:rPr>
              <a:t>Nosným konceptom riešenia využitia  budovy Meštianskeho domu č. 47 je transformovať historickú budovu zo14. storočia na nové centrum zážitkového turizmu v Levoči s rôznymi funkciami a dosiahnuť rovnováhu medzi tradíciou a funkčnosťou. </a:t>
            </a:r>
            <a:endParaRPr lang="sk-SK" sz="1800" b="0" i="0" u="none" strike="noStrike" kern="1200" cap="none" spc="0" baseline="0" dirty="0">
              <a:solidFill>
                <a:schemeClr val="accent6">
                  <a:lumMod val="50000"/>
                </a:schemeClr>
              </a:solidFill>
              <a:uFillTx/>
              <a:ea typeface="Calibri" pitchFamily="34"/>
              <a:cs typeface="Times New Roman" pitchFamily="18"/>
            </a:endParaRPr>
          </a:p>
        </p:txBody>
      </p:sp>
      <p:pic>
        <p:nvPicPr>
          <p:cNvPr id="8" name="Obrázok 4">
            <a:extLst>
              <a:ext uri="{FF2B5EF4-FFF2-40B4-BE49-F238E27FC236}">
                <a16:creationId xmlns:a16="http://schemas.microsoft.com/office/drawing/2014/main" id="{333A3BD4-DA80-CE94-630A-561B2C34F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579" y="3036546"/>
            <a:ext cx="3473019" cy="275844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0359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5CF1D-0E3F-BB65-2041-A5D1DA63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Nové centrum zážitkového turizmu v Levoči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E0E4FA9-94DB-42EB-2925-9CD5DC945018}"/>
              </a:ext>
            </a:extLst>
          </p:cNvPr>
          <p:cNvSpPr txBox="1"/>
          <p:nvPr/>
        </p:nvSpPr>
        <p:spPr>
          <a:xfrm>
            <a:off x="1295402" y="2661196"/>
            <a:ext cx="9601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V novom  centre zážitkového turizmu v Levoči sa prostredníctvom projektu vybuduje/zriadi  samoobslužná úschovňa  batožín a dve  interaktívne  miestnosti </a:t>
            </a:r>
          </a:p>
          <a:p>
            <a:r>
              <a:rPr lang="sk-SK" dirty="0"/>
              <a:t>U Levočského alchymistu   a  stredoveké cechy.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CCEF0CD1-9D5E-5D7A-6B9E-2298D6E25E4C}"/>
              </a:ext>
            </a:extLst>
          </p:cNvPr>
          <p:cNvSpPr txBox="1"/>
          <p:nvPr/>
        </p:nvSpPr>
        <p:spPr>
          <a:xfrm>
            <a:off x="1295402" y="3900647"/>
            <a:ext cx="6111240" cy="197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Náklady na jednotlivé miestnosti   		Náklady  </a:t>
            </a:r>
            <a:endParaRPr lang="sk-SK" sz="1800" b="0" i="0" u="none" strike="noStrike" kern="1200" cap="none" spc="0" baseline="0" dirty="0">
              <a:solidFill>
                <a:schemeClr val="accent6">
                  <a:lumMod val="50000"/>
                </a:schemeClr>
              </a:solidFill>
              <a:uFillTx/>
              <a:ea typeface="Open Sans" pitchFamily="34"/>
              <a:cs typeface="Open Sans" pitchFamily="34"/>
            </a:endParaRPr>
          </a:p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Miestnosť č.1.04 - úschovňa batožín		5 000,00,-   </a:t>
            </a:r>
          </a:p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Miestnosť č.1.14 - U Levočského Alchymistu  	27 865,00,- </a:t>
            </a:r>
          </a:p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Miestnosť 1.26 - Stredoveké cechy   		58 625,00,- </a:t>
            </a:r>
          </a:p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Cena celkom s DPH     			91 490,00,- </a:t>
            </a:r>
            <a:endParaRPr lang="sk-SK" sz="1800" b="0" i="0" u="none" strike="noStrike" kern="1200" cap="none" spc="0" baseline="0" dirty="0">
              <a:solidFill>
                <a:schemeClr val="accent6">
                  <a:lumMod val="50000"/>
                </a:schemeClr>
              </a:solidFill>
              <a:uFillTx/>
              <a:ea typeface="Open Sans" pitchFamily="34"/>
              <a:cs typeface="Open Sans" pitchFamily="34"/>
            </a:endParaRPr>
          </a:p>
        </p:txBody>
      </p:sp>
      <p:pic>
        <p:nvPicPr>
          <p:cNvPr id="11" name="Obrázok 6">
            <a:extLst>
              <a:ext uri="{FF2B5EF4-FFF2-40B4-BE49-F238E27FC236}">
                <a16:creationId xmlns:a16="http://schemas.microsoft.com/office/drawing/2014/main" id="{43040E61-7274-F51C-3B8A-39685D1E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2" y="3389313"/>
            <a:ext cx="3322318" cy="248655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888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DD3A6-704D-3750-1704-E0149FAD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b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Nové centrum zážitkového turizmu v Levoči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810BE35-7863-F63A-9059-A11487198B58}"/>
              </a:ext>
            </a:extLst>
          </p:cNvPr>
          <p:cNvSpPr txBox="1"/>
          <p:nvPr/>
        </p:nvSpPr>
        <p:spPr>
          <a:xfrm>
            <a:off x="1089661" y="2536339"/>
            <a:ext cx="10012678" cy="331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Navrhovaná miestnosť </a:t>
            </a: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„U Levočského Alchymistu“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je koncipovaná ako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stredoveká liečiteľská a farmaceutická dielňa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ktorá návštevníkom ponúkne zážitkové poznávanie tradičného </a:t>
            </a:r>
            <a:r>
              <a:rPr lang="sk-SK" sz="1400" b="0" i="0" u="none" strike="noStrike" kern="1200" cap="none" spc="0" baseline="0" dirty="0" err="1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bylinkárstva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 a farmácie v regióne Levoča. Tento priestor bude evokovať atmosféru dávnych čias prostredníctvom starobylého nábytku, originálnych lekárnických nádob, fľaštičiek, sušených bylín a vôní, ktoré okamžite vtiahnu návštevníkov do sveta stredovekého liečiteľstva. Vytvorený priestor bude kombinovať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autentickú atmosféru historickej lekárne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 s prvkami modernej interaktivity a edukácie.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Interaktívne prvky miestnosti - Interaktívny hovoriaci obraz Alchymistu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– historicky inšpirovaná postava miestneho lekárnika návštevníkov privíta a rozpovie príbeh </a:t>
            </a:r>
            <a:r>
              <a:rPr lang="sk-SK" sz="1400" b="0" i="0" u="none" strike="noStrike" kern="1200" cap="none" spc="0" baseline="0" dirty="0" err="1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bylinkárstva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liečiteľských zvykov a farmaceutickej tradície v regióne Levoča. Tento prvok oživí expozíciu a umožní návštevníkom dozvedieť sa viac o: historických bylinách, tradičných spôsoboch liečby, alchymistických praktikách a ich vplyve na farmáciu, liečiteľskej histórii regiónu.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Miestnosť č. 1.26 je tematicky zameraná na </a:t>
            </a: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stredoveké cechy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– remeselné bratstvá, ktoré zohrávali významnú úlohu v spoločenskom a hospodárskom živote historickej Levoče. Koncepcia miestnosti je postavená na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štvorramennom ostrovčeku aktivít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pričom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každé rameno reprezentuje jeden cech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. Ostrov umožňuje návštevníkom nielen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spoznávať remeslá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ale aj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zažiť ich interaktívnou a zážitkovou formou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. Tento priestor spája históriu s modernými technológiami a umožňuje návštevníkom nielen spoznať históriu, ale aj zažiť remeselné činnosti na vlastnej koži.</a:t>
            </a:r>
          </a:p>
        </p:txBody>
      </p:sp>
    </p:spTree>
    <p:extLst>
      <p:ext uri="{BB962C8B-B14F-4D97-AF65-F5344CB8AC3E}">
        <p14:creationId xmlns:p14="http://schemas.microsoft.com/office/powerpoint/2010/main" val="2565697706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EC5D1757-1657-7FDE-5156-7100DF710836}"/>
              </a:ext>
            </a:extLst>
          </p:cNvPr>
          <p:cNvSpPr txBox="1"/>
          <p:nvPr/>
        </p:nvSpPr>
        <p:spPr>
          <a:xfrm>
            <a:off x="883920" y="2423471"/>
            <a:ext cx="7193280" cy="321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Miestnosť bude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vizuálne prepojená s Alchymistovou dielňou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čím sa zachová konzistentná historická atmosféra celého priestoru.</a:t>
            </a:r>
          </a:p>
          <a:p>
            <a:pPr marL="0" marR="0" lvl="0" indent="0" algn="l" defTabSz="914400" rtl="0" fontAlgn="auto" hangingPunct="1"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Každý cechový okruh zahŕňa:					 </a:t>
            </a: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Dokumentárne zobrazenie remesla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: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cez špeciálne okuliare návštevníci sledujú krátky dokument, animovaný film či rozprávku venovanú danému remeslu. K dispozícii budú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slúchadlá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 na nerušený </a:t>
            </a:r>
            <a:r>
              <a:rPr lang="sk-SK" sz="1400" b="0" i="0" u="none" strike="noStrike" kern="1200" cap="none" spc="0" baseline="0" dirty="0" err="1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posluch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.</a:t>
            </a:r>
            <a:r>
              <a:rPr lang="sk-SK" sz="1400" dirty="0">
                <a:solidFill>
                  <a:srgbClr val="000000"/>
                </a:solidFill>
                <a:ea typeface="Open Sans" pitchFamily="34"/>
                <a:cs typeface="Open Sans" pitchFamily="34"/>
              </a:rPr>
              <a:t>                  					               </a:t>
            </a: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Prezentácia nástrojov a materiálov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: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možnosť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dotknúť sa autentických nástrojov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oboznámiť sa s ich používaním, porovnať si materiály (napr. rôzne druhy dreva, pergamen a pod.)            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Praktická ukážka remesla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: návštevníci si budú môcť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vyskúšať jednoduché činnosti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ktoré boli súčasťou remeselného postupu.				</a:t>
            </a:r>
            <a:r>
              <a:rPr lang="sk-SK" sz="1400" dirty="0">
                <a:solidFill>
                  <a:srgbClr val="000000"/>
                </a:solidFill>
                <a:ea typeface="Open Sans" pitchFamily="34"/>
                <a:cs typeface="Open Sans" pitchFamily="34"/>
              </a:rPr>
              <a:t>	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 </a:t>
            </a: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Virtuálna realita (VR)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: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cez VR okuliare sa presunú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do historickej dielne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kde zažijú autentickú atmosféru stredovekej výroby.				</a:t>
            </a:r>
            <a:r>
              <a:rPr lang="sk-SK" sz="1400" dirty="0">
                <a:solidFill>
                  <a:srgbClr val="000000"/>
                </a:solidFill>
                <a:ea typeface="Open Sans" pitchFamily="34"/>
                <a:cs typeface="Open Sans" pitchFamily="34"/>
              </a:rPr>
              <a:t>              </a:t>
            </a:r>
            <a:r>
              <a:rPr lang="sk-SK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Interaktívny kvíz</a:t>
            </a:r>
            <a:r>
              <a:rPr lang="sk-SK" sz="14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Open Sans" pitchFamily="34"/>
                <a:cs typeface="Open Sans" pitchFamily="34"/>
              </a:rPr>
              <a:t>: 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každá sekcia je ukončená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edukačným kvízom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, kde si návštevníci preveria, čo sa naučili. Kvízy budú prispôsobené 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deťom aj dospelým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Open Sans" pitchFamily="34"/>
                <a:cs typeface="Open Sans" pitchFamily="34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95C3810-CAF6-B2E8-47E7-7954727BD771}"/>
              </a:ext>
            </a:extLst>
          </p:cNvPr>
          <p:cNvSpPr txBox="1"/>
          <p:nvPr/>
        </p:nvSpPr>
        <p:spPr>
          <a:xfrm>
            <a:off x="5021580" y="1552694"/>
            <a:ext cx="611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Nové centrum zážitkového turizmu v Levoči</a:t>
            </a:r>
            <a:endParaRPr lang="sk-SK" sz="2400" dirty="0"/>
          </a:p>
        </p:txBody>
      </p:sp>
      <p:pic>
        <p:nvPicPr>
          <p:cNvPr id="10" name="Obrázok 8">
            <a:extLst>
              <a:ext uri="{FF2B5EF4-FFF2-40B4-BE49-F238E27FC236}">
                <a16:creationId xmlns:a16="http://schemas.microsoft.com/office/drawing/2014/main" id="{BC99DEDE-6B7F-A473-BA30-97DF5ADE9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880" y="3429000"/>
            <a:ext cx="2910827" cy="218086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80722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7A539-EC81-116D-B4F7-779B56C4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FC5E78-77B9-6D39-6219-AB0CCA83F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897879" cy="3318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1900" b="1" dirty="0">
                <a:solidFill>
                  <a:schemeClr val="accent6">
                    <a:lumMod val="50000"/>
                  </a:schemeClr>
                </a:solidFill>
              </a:rPr>
              <a:t>MODERNIZÁCIA SEVEROZÁPADNEJ RADIÁLY        V HRADBOVOM OPEVNENÍ MESTA LEVOČA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Výzva: PSK-MIRRI-009-2024-ITI-EFRR 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Programové obdobie 2021-2027 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Celková výška oprávnených výdavkov projektu:        778 480,90 €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Žiadaná výška nenávratného finančného príspevku:  716 202,43 €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Výška spolufinancovania z vlastných zdrojov:           62 278,47 €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Celkové percento nenávratného finančného príspevku 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zo zdrojov EÚ  a ŠR:92%</a:t>
            </a:r>
          </a:p>
          <a:p>
            <a:pPr marL="0" indent="0">
              <a:buNone/>
            </a:pPr>
            <a:endParaRPr lang="sk-SK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Levoča - galéria | Dromedár.sk">
            <a:extLst>
              <a:ext uri="{FF2B5EF4-FFF2-40B4-BE49-F238E27FC236}">
                <a16:creationId xmlns:a16="http://schemas.microsoft.com/office/drawing/2014/main" id="{6B777CAD-8B5E-0848-A7E6-6179B64C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96200" y="3429000"/>
            <a:ext cx="2993286" cy="19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67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09316-A11C-883B-9981-7D04BD48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sk-SK" sz="27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sk-SK" sz="27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sz="2700" b="1" dirty="0">
                <a:solidFill>
                  <a:schemeClr val="accent6">
                    <a:lumMod val="50000"/>
                  </a:schemeClr>
                </a:solidFill>
              </a:rPr>
              <a:t>MODERNIZÁCIA SEVEROZÁPADNEJ RADIÁLY V HRADBOVOM OPEVNENÍ MESTA LEVOČA</a:t>
            </a:r>
            <a:br>
              <a:rPr lang="sk-SK" dirty="0">
                <a:solidFill>
                  <a:schemeClr val="accent6">
                    <a:lumMod val="50000"/>
                  </a:schemeClr>
                </a:solidFill>
              </a:rPr>
            </a:b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6DF15C1-1652-911A-F939-7085E9FF34CA}"/>
              </a:ext>
            </a:extLst>
          </p:cNvPr>
          <p:cNvSpPr txBox="1"/>
          <p:nvPr/>
        </p:nvSpPr>
        <p:spPr>
          <a:xfrm>
            <a:off x="944880" y="2522512"/>
            <a:ext cx="10439400" cy="3603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Predmetom projektu 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je modernizácia miestnych komunikácii Košickej ulici a Novej ulici, ktoré sú najdôležitejšie dopravné spojnice s centrom mesta s komplexnou infraštruktúrou (školská, sociálna, zdravotná, verejné a štátne inštitúcie, služby) a s cestami vyššej triedy pozostávajúca z odstránenia nevyhovujúceho stavebno-technického stavu komunikácie výmenou krytu vozovky,  narušených podkladových vrstiev, rozšírenie komunikácie v navrhovaných úsekoch, zlepšenie odvodnenia doplnením uličných vpustí a odvodňovacích žľabov, </a:t>
            </a:r>
            <a:r>
              <a:rPr lang="sk-SK" sz="1400" b="0" i="0" u="none" strike="noStrike" kern="1200" cap="none" spc="0" baseline="0" dirty="0" err="1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debarierizácie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 plánovaných a existujúcich priechodov pre chodcov s vodiacimi líniami pre nevidiacich 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s cieľom 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zlepšiť dostupnosť, obslužnosť, bezpečnosť a kvalitu života obyvateľom mesta, regiónu a PSK vrátane MRK, domácim  a zahraničným turistom, peším, </a:t>
            </a:r>
            <a:r>
              <a:rPr lang="sk-SK" sz="1400" b="0" i="0" u="none" strike="noStrike" kern="1200" cap="none" spc="0" baseline="0" dirty="0" err="1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cykloturistom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 a motorizovaným turistom. 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Merateľné ukazovatele pre predkladaný projekt výstupu sú - </a:t>
            </a:r>
            <a:r>
              <a:rPr lang="sk-SK" sz="1400" b="0" i="1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PSKPO142 – Dĺžka modernizovaných miestnych komunikácií s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 cieľovou hodnotou – 0,75 km a </a:t>
            </a:r>
            <a:r>
              <a:rPr lang="sk-SK" sz="1400" b="1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merateľné ukazovatele výsledku pre predkladaný projekt sú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 - </a:t>
            </a:r>
            <a:r>
              <a:rPr lang="sk-SK" sz="1400" b="0" i="1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PSKPR138 – Podiel miestnych komunikácií podporených projektom, ktorým sa zvýšila bezpečnosť pre ich užívateľov s 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východiskovou hodnotou – 0,75 km</a:t>
            </a:r>
            <a:r>
              <a:rPr lang="sk-SK" sz="1400" b="0" i="1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 a </a:t>
            </a:r>
            <a:r>
              <a:rPr lang="sk-SK" sz="1400" b="0" i="0" u="none" strike="noStrike" kern="1200" cap="none" spc="0" baseline="0" dirty="0">
                <a:solidFill>
                  <a:srgbClr val="000000"/>
                </a:solidFill>
                <a:uFillTx/>
                <a:ea typeface="Calibri" pitchFamily="34"/>
                <a:cs typeface="Times New Roman" pitchFamily="18"/>
              </a:rPr>
              <a:t>cieľovou hodnotou – 0,75 km.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2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" pitchFamily="34"/>
                <a:cs typeface="Times New Roman" pitchFamily="18"/>
              </a:rPr>
              <a:t>Rozpočet:		Stavebné práce - SO Modernizácia M.K. - Ul. Košická  238 128,97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2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" pitchFamily="34"/>
                <a:cs typeface="Times New Roman" pitchFamily="18"/>
              </a:rPr>
              <a:t>		Stavebné práce - SO Modernizácia M.K. - Ul. Nová  452 038,05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2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" pitchFamily="34"/>
                <a:cs typeface="Times New Roman" pitchFamily="18"/>
              </a:rPr>
              <a:t>		Stavebný dozor 20 131,04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2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" pitchFamily="34"/>
                <a:cs typeface="Times New Roman" pitchFamily="18"/>
              </a:rPr>
              <a:t>		Rezerva na nepredvídané výdavky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2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" pitchFamily="34"/>
                <a:cs typeface="Times New Roman" pitchFamily="18"/>
              </a:rPr>
              <a:t> 		- dodatočné výdavky na stavebné práce 17 254,18	</a:t>
            </a:r>
            <a:r>
              <a:rPr lang="sk-SK" sz="1200" b="0" i="0" u="none" strike="noStrike" kern="0" cap="none" spc="0" baseline="0" dirty="0">
                <a:solidFill>
                  <a:schemeClr val="accent6">
                    <a:lumMod val="50000"/>
                  </a:schemeClr>
                </a:solidFill>
                <a:uFillTx/>
                <a:ea typeface="Calibri" pitchFamily="34"/>
                <a:cs typeface="Times New Roman" pitchFamily="18"/>
              </a:rPr>
              <a:t>Paušálna sadzba z oprávnených priamych nákladov 50 928,66 </a:t>
            </a:r>
          </a:p>
        </p:txBody>
      </p:sp>
    </p:spTree>
    <p:extLst>
      <p:ext uri="{BB962C8B-B14F-4D97-AF65-F5344CB8AC3E}">
        <p14:creationId xmlns:p14="http://schemas.microsoft.com/office/powerpoint/2010/main" val="323566812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0EEA8-000E-844E-C1B4-C16F175D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E259B4-B7D9-EE1B-122A-43FE1648D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BUDOVANIE NABÍJACEJ INFRAŠTRUKTÚRY V MESTE LEVOČA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dirty="0"/>
              <a:t>Účel : Výstavba verejne prístupných nabíjacích staníc pre elektrické vozidlá  - nabíjacie stanice s bežným nabíjaním s 2 nabíjacími bodmi (maximálny výkon nabíjacej stanice 22  kW) v počte 6 nabíjacích bodov a nabíjacie stanice s bežným nabíjaním s 1 nabíjacím bodom ( maximálny výkon nabíjacej stanice 11 kW) v počte 4 nabíjacích bodov. Celkom 10 nabíjacích bodov.</a:t>
            </a:r>
          </a:p>
          <a:p>
            <a:r>
              <a:rPr lang="sk-SK" dirty="0"/>
              <a:t>Výška poskytnutej dotácie: 55 350  EUR</a:t>
            </a:r>
          </a:p>
          <a:p>
            <a:r>
              <a:rPr lang="sk-SK" dirty="0"/>
              <a:t>Doba realizácie: 2025-2026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267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1CC4B-ACA7-BFDC-76BE-8A26D03B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7162798" cy="1303867"/>
          </a:xfrm>
        </p:spPr>
        <p:txBody>
          <a:bodyPr>
            <a:normAutofit/>
          </a:bodyPr>
          <a:lstStyle/>
          <a:p>
            <a:pPr algn="l"/>
            <a:r>
              <a:rPr lang="sk-SK" sz="3600" dirty="0">
                <a:cs typeface="Segoe UI Light" pitchFamily="34"/>
              </a:rPr>
              <a:t>Historické centrum stredného Spiša</a:t>
            </a:r>
            <a:endParaRPr lang="sk-SK" sz="3600" dirty="0"/>
          </a:p>
        </p:txBody>
      </p:sp>
      <p:pic>
        <p:nvPicPr>
          <p:cNvPr id="4" name="Obrázok 1" descr="Fotky - Levoča | Marek Dunajský - Fotograf krajiny a prírody">
            <a:extLst>
              <a:ext uri="{FF2B5EF4-FFF2-40B4-BE49-F238E27FC236}">
                <a16:creationId xmlns:a16="http://schemas.microsoft.com/office/drawing/2014/main" id="{E25697C7-F3BD-A3CC-7778-9A84E1DB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07" b="16270"/>
          <a:stretch>
            <a:fillRect/>
          </a:stretch>
        </p:blipFill>
        <p:spPr>
          <a:xfrm>
            <a:off x="1402083" y="2796655"/>
            <a:ext cx="4952998" cy="30792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ok 7" descr="O meste | Levoča">
            <a:extLst>
              <a:ext uri="{FF2B5EF4-FFF2-40B4-BE49-F238E27FC236}">
                <a16:creationId xmlns:a16="http://schemas.microsoft.com/office/drawing/2014/main" id="{9AAE39B1-F22F-D55D-A3AC-F7193D598D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8097" y="3126775"/>
            <a:ext cx="3042528" cy="24189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Súbor:Coat of arms of Levoča.png – Wikipédia">
            <a:extLst>
              <a:ext uri="{FF2B5EF4-FFF2-40B4-BE49-F238E27FC236}">
                <a16:creationId xmlns:a16="http://schemas.microsoft.com/office/drawing/2014/main" id="{C2A64268-7D5D-47AA-C63F-7E1D3A1D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74795" y="1048285"/>
            <a:ext cx="995830" cy="117155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3205337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C58DF-6082-F9D5-2839-3B3140A9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F7803B-1D5C-0F42-F8A2-790FEDD4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209094" cy="3318936"/>
          </a:xfrm>
        </p:spPr>
        <p:txBody>
          <a:bodyPr>
            <a:normAutofit fontScale="70000" lnSpcReduction="20000"/>
          </a:bodyPr>
          <a:lstStyle/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LEVOČA- ZAVÁDZANIE  MNOŽSTVOVÉHO ZBERU Z DOMÁCNOSTI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dirty="0"/>
              <a:t>Účel: </a:t>
            </a:r>
            <a:r>
              <a:rPr lang="sk-SK" i="1" dirty="0"/>
              <a:t>  </a:t>
            </a:r>
            <a:r>
              <a:rPr lang="sk-SK" dirty="0"/>
              <a:t>Vybudovanie stojísk s  uzamykateľnými boxmi</a:t>
            </a:r>
            <a:r>
              <a:rPr lang="sk-SK" b="1" dirty="0"/>
              <a:t> – </a:t>
            </a:r>
            <a:r>
              <a:rPr lang="sk-SK" dirty="0"/>
              <a:t>51 stojísk, 96 uzamykateľných boxov pre kontajnery na zmesový komunálny odpad, ktoré budú umiestnené pri bytových domoch a realizácia informačnej kampane k predmetnému projektu.</a:t>
            </a:r>
          </a:p>
          <a:p>
            <a:r>
              <a:rPr lang="sk-SK" dirty="0"/>
              <a:t>Výška poskytnutej dotácie: 1 425 198,27 EUR</a:t>
            </a:r>
          </a:p>
          <a:p>
            <a:r>
              <a:rPr lang="sk-SK" dirty="0"/>
              <a:t>Doba realizácie: 2025-2028</a:t>
            </a:r>
          </a:p>
          <a:p>
            <a:r>
              <a:rPr lang="sk-SK" dirty="0"/>
              <a:t>Poskytovateľ: Ministerstvo životného prostredia Slovenskej republiky</a:t>
            </a:r>
          </a:p>
          <a:p>
            <a:r>
              <a:rPr lang="sk-SK" dirty="0"/>
              <a:t>Program: Program Slovensko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563EE40-D576-2AB4-7BD6-DFB26FF46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089" y="2682187"/>
            <a:ext cx="3012635" cy="30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62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67CC9-68FA-F176-8333-74681355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/>
              <a:t>Prebiehajúce projekty</a:t>
            </a:r>
            <a:br>
              <a:rPr lang="sk-SK" dirty="0"/>
            </a:br>
            <a:r>
              <a:rPr lang="sk-SK" sz="3100" dirty="0"/>
              <a:t>výber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E8117FC-4D81-2B47-A750-FB3ECCA22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6651395" cy="3318936"/>
          </a:xfrm>
        </p:spPr>
        <p:txBody>
          <a:bodyPr>
            <a:normAutofit fontScale="47500" lnSpcReduction="20000"/>
          </a:bodyPr>
          <a:lstStyle/>
          <a:p>
            <a:r>
              <a:rPr lang="sk-SK" sz="3400" b="1" dirty="0">
                <a:solidFill>
                  <a:schemeClr val="accent6">
                    <a:lumMod val="50000"/>
                  </a:schemeClr>
                </a:solidFill>
              </a:rPr>
              <a:t>VÝSTAVBA 30-TICH NÁJOMNÝCH BYTOV BEŽNÉHO ŠTANDARDU NA ULICI VIKTORA GRESCHIKA V LEVOČI </a:t>
            </a:r>
            <a:endParaRPr lang="sk-SK" sz="3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sz="2500" dirty="0"/>
              <a:t>Účel: </a:t>
            </a:r>
            <a:r>
              <a:rPr lang="sk-SK" sz="2500" i="1" dirty="0"/>
              <a:t>  </a:t>
            </a:r>
            <a:r>
              <a:rPr lang="sk-SK" sz="2500" dirty="0"/>
              <a:t>Výstavba piatich šesťbytových samostatne stojacich bytových domov vrátane súvisiacej technickej vybavenosti. </a:t>
            </a:r>
          </a:p>
          <a:p>
            <a:r>
              <a:rPr lang="sk-SK" sz="2500" dirty="0"/>
              <a:t>Investičný náklad: 3 501 120,36 EUR</a:t>
            </a:r>
          </a:p>
          <a:p>
            <a:r>
              <a:rPr lang="sk-SK" sz="2500" dirty="0"/>
              <a:t>Výška poskytnutej dotácie na výstavbu bytových domov: 1 028 880 EUR</a:t>
            </a:r>
          </a:p>
          <a:p>
            <a:r>
              <a:rPr lang="sk-SK" sz="2500" dirty="0"/>
              <a:t>Výška poskytnutej dotácie na výstavbu technickej vybavenosti: 70 720 EUR</a:t>
            </a:r>
          </a:p>
          <a:p>
            <a:r>
              <a:rPr lang="sk-SK" sz="2500" dirty="0"/>
              <a:t>Poskytovateľ: Ministerstvo dopravy Slovenskej republiky</a:t>
            </a:r>
          </a:p>
          <a:p>
            <a:r>
              <a:rPr lang="sk-SK" sz="2500" dirty="0"/>
              <a:t>Výška úveru zo ŠFRB na výstavbu bytových domov: 1 910 790 EUR  </a:t>
            </a:r>
          </a:p>
          <a:p>
            <a:r>
              <a:rPr lang="sk-SK" sz="2500" dirty="0"/>
              <a:t>Výška úveru zo ŠFRB na výstavbu technickej vybavenosti: 196 280 EUR</a:t>
            </a:r>
          </a:p>
          <a:p>
            <a:r>
              <a:rPr lang="sk-SK" sz="2500" dirty="0"/>
              <a:t>Poskytovateľ: Štátny fond rozvoja bývania</a:t>
            </a:r>
          </a:p>
          <a:p>
            <a:r>
              <a:rPr lang="sk-SK" sz="2500" dirty="0"/>
              <a:t>Výška vlastných zdrojov: 294 450,36 EUR</a:t>
            </a:r>
          </a:p>
          <a:p>
            <a:r>
              <a:rPr lang="sk-SK" sz="2500" dirty="0"/>
              <a:t>Doba realizácie: 2025-2027</a:t>
            </a:r>
          </a:p>
          <a:p>
            <a:endParaRPr lang="sk-SK" sz="9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90A431F-6640-76C8-E5EF-9A35A8AB83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303"/>
          <a:stretch>
            <a:fillRect/>
          </a:stretch>
        </p:blipFill>
        <p:spPr>
          <a:xfrm>
            <a:off x="8193239" y="3469066"/>
            <a:ext cx="2606736" cy="22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24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3D33C-19FA-71C2-35D7-5981B0B6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Pripravujeme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2B52388-1108-2A79-8F42-5922300F8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819612"/>
            <a:ext cx="5730239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CYKLOTURISTICKÝ CHODNÍK LEVOČA, III. ETAPA </a:t>
            </a:r>
          </a:p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Výzva: PSK-MIRRI-015-2024-ITI-EFRR</a:t>
            </a:r>
          </a:p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Programové obdobie 2021-2027</a:t>
            </a:r>
          </a:p>
          <a:p>
            <a:pPr marL="0" indent="0">
              <a:buNone/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sk-SK" sz="1800" b="1" dirty="0">
                <a:solidFill>
                  <a:schemeClr val="tx1"/>
                </a:solidFill>
              </a:rPr>
              <a:t>Predmetom projektu: III etapa vybudovania </a:t>
            </a:r>
          </a:p>
          <a:p>
            <a:pPr marL="0" indent="0">
              <a:buNone/>
            </a:pPr>
            <a:r>
              <a:rPr lang="sk-SK" sz="1800" b="1" dirty="0">
                <a:solidFill>
                  <a:schemeClr val="tx1"/>
                </a:solidFill>
              </a:rPr>
              <a:t>cykloturistického chodníka v dĺžke 1119,45 m. </a:t>
            </a:r>
          </a:p>
        </p:txBody>
      </p:sp>
      <p:pic>
        <p:nvPicPr>
          <p:cNvPr id="4" name="Obrázok 6">
            <a:extLst>
              <a:ext uri="{FF2B5EF4-FFF2-40B4-BE49-F238E27FC236}">
                <a16:creationId xmlns:a16="http://schemas.microsoft.com/office/drawing/2014/main" id="{133F7CCD-C285-B0C1-C849-76D1864A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640" y="2819612"/>
            <a:ext cx="3724771" cy="279357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4324522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745B8-5FB4-1E1C-D0AF-38C27A87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sk-SK" sz="27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sk-SK" sz="27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sz="2700" b="1" dirty="0">
                <a:solidFill>
                  <a:schemeClr val="accent6">
                    <a:lumMod val="50000"/>
                  </a:schemeClr>
                </a:solidFill>
              </a:rPr>
              <a:t>CYKLOTURISTICKÝ CHODNÍK LEVOČA, III. ETAPA </a:t>
            </a:r>
            <a:br>
              <a:rPr lang="sk-SK" b="1" dirty="0">
                <a:solidFill>
                  <a:schemeClr val="accent6">
                    <a:lumMod val="50000"/>
                  </a:schemeClr>
                </a:solidFill>
              </a:rPr>
            </a:br>
            <a:endParaRPr lang="sk-SK" dirty="0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AAC7EB44-CD54-C60B-91A9-FC2BD352D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325" y="3063260"/>
            <a:ext cx="3454353" cy="25907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2757F978-C4ED-744F-DEAD-62DA3CFFEC3A}"/>
              </a:ext>
            </a:extLst>
          </p:cNvPr>
          <p:cNvSpPr txBox="1"/>
          <p:nvPr/>
        </p:nvSpPr>
        <p:spPr>
          <a:xfrm>
            <a:off x="1295402" y="2541566"/>
            <a:ext cx="57955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Harmonogram: august 2025- marec 2027, dĺžka realizácie projektu v mesiacoch: 20 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Predmetom projektu: III etapa vybudovania cykloturistického chodníka v dĺžke 1119,45 m. </a:t>
            </a:r>
          </a:p>
          <a:p>
            <a:endParaRPr lang="sk-SK" dirty="0"/>
          </a:p>
          <a:p>
            <a:r>
              <a:rPr lang="sk-SK" dirty="0"/>
              <a:t>Rozpočet:</a:t>
            </a:r>
          </a:p>
          <a:p>
            <a:r>
              <a:rPr lang="sk-SK" dirty="0"/>
              <a:t>Celkové oprávnené výdavky: 580 868,09 € </a:t>
            </a:r>
          </a:p>
          <a:p>
            <a:r>
              <a:rPr lang="sk-SK" dirty="0"/>
              <a:t>Žiadaná výška nenávratného finančného príspevku:  534 398,64 €</a:t>
            </a:r>
          </a:p>
          <a:p>
            <a:r>
              <a:rPr lang="sk-SK" dirty="0"/>
              <a:t>Výška spolufinancovania z vlastných zdrojov: 46 469,45 €</a:t>
            </a:r>
          </a:p>
          <a:p>
            <a:r>
              <a:rPr lang="sk-SK" dirty="0"/>
              <a:t>Celkové percento nenávratného finančného príspevku zo zdrojov EÚ a ŠR: 92%</a:t>
            </a:r>
          </a:p>
        </p:txBody>
      </p:sp>
    </p:spTree>
    <p:extLst>
      <p:ext uri="{BB962C8B-B14F-4D97-AF65-F5344CB8AC3E}">
        <p14:creationId xmlns:p14="http://schemas.microsoft.com/office/powerpoint/2010/main" val="1741895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7E412-39BF-E78D-7915-7EE55CC3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Pripravujeme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8A0D4CC-1724-6B9B-B3C8-55435B4C14D0}"/>
              </a:ext>
            </a:extLst>
          </p:cNvPr>
          <p:cNvSpPr txBox="1"/>
          <p:nvPr/>
        </p:nvSpPr>
        <p:spPr>
          <a:xfrm>
            <a:off x="1295402" y="2618994"/>
            <a:ext cx="960119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dirty="0">
                <a:solidFill>
                  <a:schemeClr val="accent6">
                    <a:lumMod val="50000"/>
                  </a:schemeClr>
                </a:solidFill>
              </a:rPr>
              <a:t>DOM PARTNERSTVA, LEVOČA-KOPPANG        </a:t>
            </a:r>
            <a:r>
              <a:rPr lang="sk-SK" sz="1600" dirty="0"/>
              <a:t>Príprava projektového zámeru v rámci programu Miestny rozvoj založený na kultúre podporený z Finančného mechanizmu EHP a štátneho rozpočtu SR.</a:t>
            </a:r>
          </a:p>
          <a:p>
            <a:r>
              <a:rPr lang="sk-SK" sz="1600" dirty="0"/>
              <a:t>Cieľom projektu  obnova pamiatky s prioritou obnovy národnej kultúrnej  pamiatky  – Košická brána </a:t>
            </a:r>
          </a:p>
          <a:p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042AC1E-B65D-245F-7E38-4CFBD5CDFEF6}"/>
              </a:ext>
            </a:extLst>
          </p:cNvPr>
          <p:cNvSpPr txBox="1"/>
          <p:nvPr/>
        </p:nvSpPr>
        <p:spPr>
          <a:xfrm>
            <a:off x="1295402" y="4059986"/>
            <a:ext cx="72694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sk-SK" sz="1400" dirty="0">
                <a:solidFill>
                  <a:srgbClr val="000000"/>
                </a:solidFill>
              </a:rPr>
              <a:t>Špecifický cieľ projektu: </a:t>
            </a:r>
          </a:p>
          <a:p>
            <a:pPr marL="0" lvl="0" indent="0">
              <a:buNone/>
            </a:pPr>
            <a:r>
              <a:rPr lang="sk-SK" sz="1400" dirty="0">
                <a:solidFill>
                  <a:srgbClr val="000000"/>
                </a:solidFill>
              </a:rPr>
              <a:t>Prispieť  k väčšiemu povedomiu o kultúre, sociálnych, etnických a kultúrnych menšinách a skupinách.</a:t>
            </a:r>
          </a:p>
          <a:p>
            <a:pPr marL="0" lvl="0" indent="0">
              <a:buNone/>
            </a:pPr>
            <a:r>
              <a:rPr lang="sk-SK" sz="1400" dirty="0">
                <a:solidFill>
                  <a:srgbClr val="000000"/>
                </a:solidFill>
              </a:rPr>
              <a:t> </a:t>
            </a:r>
          </a:p>
          <a:p>
            <a:pPr marL="0" lvl="0" indent="0">
              <a:buNone/>
            </a:pPr>
            <a:r>
              <a:rPr lang="sk-SK" sz="1400" dirty="0">
                <a:solidFill>
                  <a:srgbClr val="000000"/>
                </a:solidFill>
              </a:rPr>
              <a:t>Reflektovať na potreby a hodnoty komunity a zahŕňať nielen infraštruktúrnu, kultúrnu, </a:t>
            </a:r>
          </a:p>
          <a:p>
            <a:pPr marL="0" lvl="0" indent="0">
              <a:buNone/>
            </a:pPr>
            <a:r>
              <a:rPr lang="sk-SK" sz="1400" dirty="0">
                <a:solidFill>
                  <a:srgbClr val="000000"/>
                </a:solidFill>
              </a:rPr>
              <a:t>ale aj environmentálnu zodpovednosť, kultúrnu relevantnosť, sociálnu inklúziu a aj </a:t>
            </a:r>
          </a:p>
          <a:p>
            <a:pPr marL="0" lvl="0" indent="0">
              <a:buNone/>
            </a:pPr>
            <a:r>
              <a:rPr lang="sk-SK" sz="1400" dirty="0">
                <a:solidFill>
                  <a:srgbClr val="000000"/>
                </a:solidFill>
              </a:rPr>
              <a:t>primerané ekonomické prínosy do mesta a regiónu. </a:t>
            </a:r>
          </a:p>
          <a:p>
            <a:pPr marL="0" lvl="0" indent="0">
              <a:buNone/>
            </a:pPr>
            <a:endParaRPr lang="sk-SK" sz="1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sk-SK" sz="1400" dirty="0">
                <a:solidFill>
                  <a:schemeClr val="accent6">
                    <a:lumMod val="50000"/>
                  </a:schemeClr>
                </a:solidFill>
              </a:rPr>
              <a:t>Predpokladané celkové náklady: 5 mil. EUR</a:t>
            </a:r>
          </a:p>
          <a:p>
            <a:pPr marL="0" lvl="0" indent="0">
              <a:buNone/>
            </a:pPr>
            <a:r>
              <a:rPr lang="sk-SK" sz="1400" dirty="0">
                <a:solidFill>
                  <a:schemeClr val="accent6">
                    <a:lumMod val="50000"/>
                  </a:schemeClr>
                </a:solidFill>
              </a:rPr>
              <a:t>Doba realizácie projektu: 2026-2030</a:t>
            </a:r>
          </a:p>
        </p:txBody>
      </p:sp>
      <p:pic>
        <p:nvPicPr>
          <p:cNvPr id="9" name="Obrázok 6">
            <a:extLst>
              <a:ext uri="{FF2B5EF4-FFF2-40B4-BE49-F238E27FC236}">
                <a16:creationId xmlns:a16="http://schemas.microsoft.com/office/drawing/2014/main" id="{C1D0A45A-E19F-C618-4ED9-8FC855B9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8632283" y="4013883"/>
            <a:ext cx="2295102" cy="172132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33962856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B5043-A4A8-6A5E-06B2-E966C107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b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DOM PARTNERSTVA, LEVOČA-KOPPANG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CDE622-0B64-9124-E3A6-FB0AFB993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1900" dirty="0">
                <a:solidFill>
                  <a:schemeClr val="accent6">
                    <a:lumMod val="50000"/>
                  </a:schemeClr>
                </a:solidFill>
              </a:rPr>
              <a:t>Zameranie: </a:t>
            </a:r>
          </a:p>
          <a:p>
            <a:pPr marL="0" indent="0">
              <a:buNone/>
            </a:pPr>
            <a:r>
              <a:rPr lang="sk-SK" sz="1900" dirty="0"/>
              <a:t>obnova dlhodobo nevyužitého historického  objektu – vstupnej brány do centra mesta, reflektovanie na rôznorodé potreby zainteresovaných strán  pre viacero účelov  s funkciami (kultúrne programy, komunitné využitie, lokálne podnikanie vrátanie kreatívneho priemyslu), identifikácia a zapojenie samosprávy, obyvateľov, podnikateľov, kultúrnych inštitúcií, komunít, záujmových združení  a ďalších partnerov  pôsobiacich v meste Levoča.</a:t>
            </a:r>
          </a:p>
          <a:p>
            <a:pPr marL="0" indent="0">
              <a:buNone/>
            </a:pPr>
            <a:r>
              <a:rPr lang="sk-SK" sz="1900" dirty="0">
                <a:solidFill>
                  <a:schemeClr val="accent6">
                    <a:lumMod val="50000"/>
                  </a:schemeClr>
                </a:solidFill>
              </a:rPr>
              <a:t>Súčasťou projektu bude aj zameranie na kultúrnu tvorbu, výmenu a mobilitu s dôrazom na sieťovú spoluprácu medzi kultúrnymi aktérmi (Mesto </a:t>
            </a:r>
            <a:r>
              <a:rPr lang="sk-SK" sz="1900" dirty="0" err="1">
                <a:solidFill>
                  <a:schemeClr val="accent6">
                    <a:lumMod val="50000"/>
                  </a:schemeClr>
                </a:solidFill>
              </a:rPr>
              <a:t>Koppang</a:t>
            </a:r>
            <a:r>
              <a:rPr lang="sk-SK" sz="1900" dirty="0">
                <a:solidFill>
                  <a:schemeClr val="accent6">
                    <a:lumMod val="50000"/>
                  </a:schemeClr>
                </a:solidFill>
              </a:rPr>
              <a:t> -Nórsko, Mestské kultúrne stredisko </a:t>
            </a:r>
            <a:r>
              <a:rPr lang="sk-SK" sz="1900" dirty="0" err="1">
                <a:solidFill>
                  <a:schemeClr val="accent6">
                    <a:lumMod val="50000"/>
                  </a:schemeClr>
                </a:solidFill>
              </a:rPr>
              <a:t>Koppang</a:t>
            </a:r>
            <a:r>
              <a:rPr lang="sk-SK" sz="1900" dirty="0">
                <a:solidFill>
                  <a:schemeClr val="accent6">
                    <a:lumMod val="50000"/>
                  </a:schemeClr>
                </a:solidFill>
              </a:rPr>
              <a:t>-Nórsko, Mestské kultúrne stredisko mesta Levoča), lokálnymi partnermi (skauti, vzdelávacie inštitúcie pôsobiace v meste Levoča pre znevýhodnené cieľové skupiny, Rehabilitačné stredisko pre  zrakovo postihnutých v Levoči, HUMANITÁR, nezisková organizácia poskytuje sociálne služby, Komunitné centrum Levoča –Levočské Lúky.</a:t>
            </a:r>
          </a:p>
          <a:p>
            <a:pPr marL="0" indent="0">
              <a:buNone/>
            </a:pPr>
            <a:endParaRPr lang="sk-SK" sz="19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88206479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9E59-DA1A-273B-A9B8-2595B36C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b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sz="2400" b="1" dirty="0">
                <a:solidFill>
                  <a:schemeClr val="accent6">
                    <a:lumMod val="50000"/>
                  </a:schemeClr>
                </a:solidFill>
              </a:rPr>
              <a:t>DOM PARTNERSTVA, LEVOČA-KOPPANG</a:t>
            </a: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0C0A7C-BC2D-02CA-4402-2AD09386A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71748" cy="33189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k-SK" sz="2900" dirty="0">
                <a:solidFill>
                  <a:schemeClr val="accent6">
                    <a:lumMod val="50000"/>
                  </a:schemeClr>
                </a:solidFill>
              </a:rPr>
              <a:t>Aktivity:</a:t>
            </a:r>
          </a:p>
          <a:p>
            <a:pPr marL="0" indent="0">
              <a:buNone/>
            </a:pPr>
            <a:r>
              <a:rPr lang="sk-SK" sz="2600" dirty="0"/>
              <a:t>Infraštruktúra, </a:t>
            </a:r>
          </a:p>
          <a:p>
            <a:pPr marL="0" indent="0">
              <a:buNone/>
            </a:pPr>
            <a:r>
              <a:rPr lang="sk-SK" sz="2600" dirty="0"/>
              <a:t>Obnova Národnej kultúrnej pamiatky</a:t>
            </a:r>
          </a:p>
          <a:p>
            <a:pPr marL="0" indent="0">
              <a:buNone/>
            </a:pPr>
            <a:endParaRPr lang="sk-SK" sz="2300" dirty="0"/>
          </a:p>
          <a:p>
            <a:pPr marL="0" indent="0">
              <a:buNone/>
            </a:pPr>
            <a:r>
              <a:rPr lang="sk-SK" sz="2900" dirty="0">
                <a:solidFill>
                  <a:schemeClr val="accent6">
                    <a:lumMod val="50000"/>
                  </a:schemeClr>
                </a:solidFill>
              </a:rPr>
              <a:t>Mäkké aktivity:</a:t>
            </a:r>
          </a:p>
          <a:p>
            <a:pPr marL="0" indent="0">
              <a:buNone/>
            </a:pPr>
            <a:r>
              <a:rPr lang="sk-SK" sz="2900" dirty="0"/>
              <a:t>Semináre, kolokviá, workshopy, </a:t>
            </a:r>
          </a:p>
          <a:p>
            <a:pPr marL="0" indent="0">
              <a:buNone/>
            </a:pPr>
            <a:r>
              <a:rPr lang="sk-SK" sz="2900" dirty="0"/>
              <a:t>vedecké konferencie, kultúrne vystúpenia, tvorivé dielne, </a:t>
            </a:r>
          </a:p>
          <a:p>
            <a:pPr marL="0" indent="0">
              <a:buNone/>
            </a:pPr>
            <a:r>
              <a:rPr lang="sk-SK" sz="2900" dirty="0"/>
              <a:t>interaktívne programy, prezentácie, výstavy, prednášky</a:t>
            </a:r>
          </a:p>
          <a:p>
            <a:pPr marL="0" indent="0">
              <a:buNone/>
            </a:pPr>
            <a:r>
              <a:rPr lang="sk-SK" sz="2900" dirty="0"/>
              <a:t>Výstava  </a:t>
            </a:r>
            <a:r>
              <a:rPr lang="sk-SK" sz="2900" dirty="0" err="1"/>
              <a:t>Björnstjerne</a:t>
            </a:r>
            <a:r>
              <a:rPr lang="sk-SK" sz="2900" dirty="0"/>
              <a:t> </a:t>
            </a:r>
            <a:r>
              <a:rPr lang="sk-SK" sz="2900" dirty="0" err="1"/>
              <a:t>Björnson</a:t>
            </a:r>
            <a:r>
              <a:rPr lang="sk-SK" sz="2900" dirty="0"/>
              <a:t> v Levoči</a:t>
            </a:r>
          </a:p>
          <a:p>
            <a:endParaRPr lang="sk-SK" dirty="0"/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id="{533B02AB-AE35-2FCD-3460-BBA6A699A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149" y="2834632"/>
            <a:ext cx="1507574" cy="9332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ok 8">
            <a:extLst>
              <a:ext uri="{FF2B5EF4-FFF2-40B4-BE49-F238E27FC236}">
                <a16:creationId xmlns:a16="http://schemas.microsoft.com/office/drawing/2014/main" id="{2E5F21AD-72A8-CCA5-B22D-7A718217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8133404" y="3189912"/>
            <a:ext cx="2842218" cy="213166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09807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B3369-B08E-66CD-23CF-5FE1A0DC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Pripravujeme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FD415D-0E28-7E54-6E44-081C9F77E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577839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MESTÁ S ATMOSFÉROU – REMESLO </a:t>
            </a:r>
            <a:b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A HUDOBNÁ KULTÚRA V PRIEBEHU DEJÍN</a:t>
            </a:r>
            <a:endParaRPr lang="sk-SK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b="1" dirty="0">
                <a:solidFill>
                  <a:schemeClr val="accent6">
                    <a:lumMod val="50000"/>
                  </a:schemeClr>
                </a:solidFill>
              </a:rPr>
              <a:t>Publikácia, Hudba v Levoči v zrkadle storočí </a:t>
            </a:r>
            <a:r>
              <a:rPr lang="sk-SK" sz="1800" dirty="0">
                <a:solidFill>
                  <a:srgbClr val="000000"/>
                </a:solidFill>
              </a:rPr>
              <a:t>- o málo známych dejinách hudby v slobodnom kráľovskom meste Levoča od najstarších dochovaných zmienok po 19. storočie / </a:t>
            </a:r>
            <a:r>
              <a:rPr lang="sk-SK" sz="1800" kern="0" dirty="0">
                <a:solidFill>
                  <a:srgbClr val="000000"/>
                </a:solidFill>
              </a:rPr>
              <a:t>odborný garant</a:t>
            </a:r>
            <a:r>
              <a:rPr lang="sk-SK" sz="1800" dirty="0">
                <a:solidFill>
                  <a:srgbClr val="000000"/>
                </a:solidFill>
              </a:rPr>
              <a:t>: PhDr. Janka </a:t>
            </a:r>
            <a:r>
              <a:rPr lang="sk-SK" sz="1800" dirty="0" err="1">
                <a:solidFill>
                  <a:srgbClr val="000000"/>
                </a:solidFill>
              </a:rPr>
              <a:t>Pet</a:t>
            </a:r>
            <a:r>
              <a:rPr lang="x-none" sz="1800" dirty="0">
                <a:solidFill>
                  <a:srgbClr val="000000"/>
                </a:solidFill>
                <a:ea typeface="Calibri" pitchFamily="34"/>
                <a:cs typeface="Calibri" pitchFamily="34"/>
              </a:rPr>
              <a:t>ӧ</a:t>
            </a:r>
            <a:r>
              <a:rPr lang="sk-SK" sz="1800" dirty="0" err="1">
                <a:solidFill>
                  <a:srgbClr val="000000"/>
                </a:solidFill>
                <a:ea typeface="Calibri" pitchFamily="34"/>
                <a:cs typeface="Calibri" pitchFamily="34"/>
              </a:rPr>
              <a:t>cová</a:t>
            </a:r>
            <a:r>
              <a:rPr lang="sk-SK" sz="1800" dirty="0">
                <a:solidFill>
                  <a:srgbClr val="000000"/>
                </a:solidFill>
                <a:ea typeface="Calibri" pitchFamily="34"/>
                <a:cs typeface="Calibri" pitchFamily="34"/>
              </a:rPr>
              <a:t>, CSc.</a:t>
            </a:r>
            <a:endParaRPr lang="sk-SK" sz="1800" dirty="0">
              <a:solidFill>
                <a:srgbClr val="000000"/>
              </a:solidFill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kern="0" dirty="0">
                <a:solidFill>
                  <a:srgbClr val="000000"/>
                </a:solidFill>
              </a:rPr>
              <a:t>v</a:t>
            </a:r>
            <a:r>
              <a:rPr lang="sk-SK" sz="1800" dirty="0">
                <a:solidFill>
                  <a:srgbClr val="000000"/>
                </a:solidFill>
              </a:rPr>
              <a:t> spolupráci s Ústavom hudobnej vedy Slovenskej akadémie vied.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800" kern="0" dirty="0">
                <a:solidFill>
                  <a:schemeClr val="accent6">
                    <a:lumMod val="50000"/>
                  </a:schemeClr>
                </a:solidFill>
              </a:rPr>
              <a:t>Zrealizované aktivity </a:t>
            </a:r>
            <a:r>
              <a:rPr lang="sk-SK" sz="1800" kern="0" dirty="0">
                <a:solidFill>
                  <a:srgbClr val="000000"/>
                </a:solidFill>
              </a:rPr>
              <a:t>– kreovanie programovej štruktúry, príprava podkladov    pre proces verejného obstarávania. Predpokladané vydanie – 1.Q. 2026</a:t>
            </a:r>
            <a:endParaRPr lang="sk-SK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k-SK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Sticker Old violin lying on the sheet of music - PIXERS.CO.NZ">
            <a:extLst>
              <a:ext uri="{FF2B5EF4-FFF2-40B4-BE49-F238E27FC236}">
                <a16:creationId xmlns:a16="http://schemas.microsoft.com/office/drawing/2014/main" id="{41DFAE2C-C9D7-F451-29B2-AEFBFECB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06459" y="3126213"/>
            <a:ext cx="3268221" cy="21803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22536743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4D8F2-57C5-6352-2F4F-024B2220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br>
              <a:rPr lang="sk-SK" sz="27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sk-SK" sz="27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700" dirty="0">
                <a:solidFill>
                  <a:schemeClr val="accent6">
                    <a:lumMod val="50000"/>
                  </a:schemeClr>
                </a:solidFill>
              </a:rPr>
              <a:t>MESTÁ S ATMOSFÉROU – REMESLO </a:t>
            </a:r>
            <a:br>
              <a:rPr lang="pt-BR" sz="27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700" dirty="0">
                <a:solidFill>
                  <a:schemeClr val="accent6">
                    <a:lumMod val="50000"/>
                  </a:schemeClr>
                </a:solidFill>
              </a:rPr>
              <a:t>A HUDOBNÁ KULTÚRA V PRIEBEHU DEJÍN</a:t>
            </a:r>
            <a:br>
              <a:rPr lang="sk-SK" dirty="0">
                <a:solidFill>
                  <a:schemeClr val="accent6">
                    <a:lumMod val="50000"/>
                  </a:schemeClr>
                </a:solidFill>
              </a:rPr>
            </a:b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BEA9859-5827-AF6E-1E3A-0E140D83B053}"/>
              </a:ext>
            </a:extLst>
          </p:cNvPr>
          <p:cNvSpPr txBox="1"/>
          <p:nvPr/>
        </p:nvSpPr>
        <p:spPr>
          <a:xfrm>
            <a:off x="1295402" y="2529453"/>
            <a:ext cx="347471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0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</a:rPr>
              <a:t>Hudobný piknik v Levoči</a:t>
            </a:r>
            <a:r>
              <a:rPr lang="sk-SK" sz="2000" b="0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</a:rPr>
              <a:t>: </a:t>
            </a:r>
            <a:r>
              <a:rPr lang="sk-SK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súbor prednášok   a hudobných prezentácií   o dejinách hudby v Levoči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a jej historických  a medzinárodných kontextoch. Dvojdňové podujatie plné hudobných workshopov   a produkcií       v prostredí historického mesta s využitím tradičných a menej tradičných priestorov, so zapojením odborníkov    i  verejnosti so zameraním sa  na edukáciu mládeže. Zrealizované aktivity: kreovanie programovej štruktúry, technické, materiálne, administratívne a personálne zabezpečenie.   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B57EAF1-E1DF-A667-1D12-89EAEA26F8E4}"/>
              </a:ext>
            </a:extLst>
          </p:cNvPr>
          <p:cNvSpPr txBox="1"/>
          <p:nvPr/>
        </p:nvSpPr>
        <p:spPr>
          <a:xfrm>
            <a:off x="4907279" y="2529453"/>
            <a:ext cx="36804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0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</a:rPr>
              <a:t>Výstava: </a:t>
            </a:r>
            <a:r>
              <a:rPr lang="sk-SK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výstava o hudobnej kultúre s využitím hmotných pamiatok – historických hudobných nástrojov, umeleckých diel  i hudobnej literatúry, dotýkajúcich sa dejín hudby v meste Levoča a jej </a:t>
            </a:r>
            <a:r>
              <a:rPr lang="sk-SK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konotácií</a:t>
            </a:r>
            <a:r>
              <a:rPr lang="sk-SK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so stredoeurópskym prostredím ( Poľsko, Nemecko) </a:t>
            </a:r>
            <a:r>
              <a:rPr lang="sk-SK" sz="1600" b="0" i="0" u="none" strike="noStrike" kern="0" cap="none" spc="0" baseline="0" dirty="0">
                <a:solidFill>
                  <a:srgbClr val="000000"/>
                </a:solidFill>
                <a:uFillTx/>
              </a:rPr>
              <a:t>Zrealizované aktivity: kreovanie programovej štruktúry, technické, materiálne, administratívne   a personálne zabezpečenie.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600" b="0" i="0" u="none" strike="noStrike" kern="0" cap="none" spc="0" baseline="0" dirty="0">
                <a:solidFill>
                  <a:srgbClr val="000000"/>
                </a:solidFill>
                <a:uFillTx/>
              </a:rPr>
              <a:t>        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1600" b="0" i="0" u="none" strike="noStrike" kern="0" cap="none" spc="0" baseline="0" dirty="0">
                <a:solidFill>
                  <a:srgbClr val="000000"/>
                </a:solidFill>
                <a:uFillTx/>
              </a:rPr>
              <a:t>Realizácia: apríl – máj 2026</a:t>
            </a:r>
            <a:r>
              <a:rPr lang="sk-SK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</a:t>
            </a:r>
          </a:p>
        </p:txBody>
      </p:sp>
      <p:pic>
        <p:nvPicPr>
          <p:cNvPr id="7170" name="Picture 2" descr="A.Q. – Attentus Qualitatis – Kategorie – Tympány">
            <a:extLst>
              <a:ext uri="{FF2B5EF4-FFF2-40B4-BE49-F238E27FC236}">
                <a16:creationId xmlns:a16="http://schemas.microsoft.com/office/drawing/2014/main" id="{16CBF34B-722F-220E-B7A2-F1A791E7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135" y="4099560"/>
            <a:ext cx="2371463" cy="177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1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F76C6-D277-9872-EB06-D53DBFE12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B656C-5183-0FBA-2B4D-67C4FB19F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597753"/>
            <a:ext cx="6815669" cy="702387"/>
          </a:xfrm>
        </p:spPr>
        <p:txBody>
          <a:bodyPr/>
          <a:lstStyle/>
          <a:p>
            <a:r>
              <a:rPr lang="pt-BR" sz="3600" dirty="0">
                <a:solidFill>
                  <a:schemeClr val="accent6">
                    <a:lumMod val="50000"/>
                  </a:schemeClr>
                </a:solidFill>
              </a:rPr>
              <a:t>Levoča - dobré mesto pre život</a:t>
            </a:r>
            <a:endParaRPr lang="sk-SK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B17EE21F-B7F3-7139-60B2-F299B900F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86" y="4477733"/>
            <a:ext cx="3072628" cy="74483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721A42D4-53B7-A775-5190-5554F4194363}"/>
              </a:ext>
            </a:extLst>
          </p:cNvPr>
          <p:cNvSpPr txBox="1"/>
          <p:nvPr/>
        </p:nvSpPr>
        <p:spPr>
          <a:xfrm>
            <a:off x="3037002" y="3657444"/>
            <a:ext cx="611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800" dirty="0"/>
              <a:t>Ďakujem za pozornosť!</a:t>
            </a:r>
            <a:br>
              <a:rPr lang="sk-SK" sz="1800" dirty="0"/>
            </a:br>
            <a:r>
              <a:rPr lang="sk-SK" sz="1400" dirty="0"/>
              <a:t>Levoča, 2025</a:t>
            </a:r>
            <a:endParaRPr lang="sk-SK" dirty="0"/>
          </a:p>
        </p:txBody>
      </p:sp>
      <p:pic>
        <p:nvPicPr>
          <p:cNvPr id="9" name="Picture 6" descr="Súbor:Coat of arms of Levoča.png – Wikipédia">
            <a:extLst>
              <a:ext uri="{FF2B5EF4-FFF2-40B4-BE49-F238E27FC236}">
                <a16:creationId xmlns:a16="http://schemas.microsoft.com/office/drawing/2014/main" id="{441095A6-B47F-3C21-6D30-6FEEB721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28" y="2303536"/>
            <a:ext cx="433944" cy="5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8258CE0-F3C0-4A62-557E-214CF3C82ABE}"/>
              </a:ext>
            </a:extLst>
          </p:cNvPr>
          <p:cNvSpPr txBox="1"/>
          <p:nvPr/>
        </p:nvSpPr>
        <p:spPr>
          <a:xfrm>
            <a:off x="4359695" y="2907416"/>
            <a:ext cx="341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Ing. Miroslav VILKOVSKÝ, MBA </a:t>
            </a:r>
            <a:br>
              <a:rPr lang="sk-SK" dirty="0"/>
            </a:br>
            <a:r>
              <a:rPr lang="sk-SK" dirty="0"/>
              <a:t>primátor mesta</a:t>
            </a:r>
          </a:p>
        </p:txBody>
      </p:sp>
    </p:spTree>
    <p:extLst>
      <p:ext uri="{BB962C8B-B14F-4D97-AF65-F5344CB8AC3E}">
        <p14:creationId xmlns:p14="http://schemas.microsoft.com/office/powerpoint/2010/main" val="357255263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9D605-0ADC-9CC0-EBDF-9B5895E8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sz="3600" dirty="0"/>
              <a:t>Historické jadro – architektonické unikáty</a:t>
            </a:r>
            <a:br>
              <a:rPr lang="sk-SK" sz="3600" dirty="0"/>
            </a:br>
            <a:r>
              <a:rPr lang="sk-SK" sz="3600" dirty="0">
                <a:solidFill>
                  <a:schemeClr val="accent6">
                    <a:lumMod val="50000"/>
                  </a:schemeClr>
                </a:solidFill>
              </a:rPr>
              <a:t>Bazilika sv. Jakuba </a:t>
            </a:r>
          </a:p>
        </p:txBody>
      </p:sp>
      <p:pic>
        <p:nvPicPr>
          <p:cNvPr id="4" name="Picture 8" descr="Bazilika svätého Jakuba. Foto: Shutterstock - Relax">
            <a:extLst>
              <a:ext uri="{FF2B5EF4-FFF2-40B4-BE49-F238E27FC236}">
                <a16:creationId xmlns:a16="http://schemas.microsoft.com/office/drawing/2014/main" id="{A8CDDD63-CEBF-D473-4CE4-AEF3D4D3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4381" y="2657189"/>
            <a:ext cx="4809240" cy="32077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Bazilika sv. Jakuba, Veža Baziliky sv. Jakuba – thisislevoca">
            <a:extLst>
              <a:ext uri="{FF2B5EF4-FFF2-40B4-BE49-F238E27FC236}">
                <a16:creationId xmlns:a16="http://schemas.microsoft.com/office/drawing/2014/main" id="{D18FC73D-B063-F24E-BA9E-0CF141A77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21090" y="2668105"/>
            <a:ext cx="2397635" cy="31968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878C954-5A6D-5FF6-775D-EC97CDD99F0A}"/>
              </a:ext>
            </a:extLst>
          </p:cNvPr>
          <p:cNvSpPr txBox="1"/>
          <p:nvPr/>
        </p:nvSpPr>
        <p:spPr>
          <a:xfrm>
            <a:off x="8769983" y="2668105"/>
            <a:ext cx="239763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Je najväčšou sakrálnou stavbou na Spiši. V gotickom chráme sa nachádza unikátna kolekcia oltárov a historického mobiliáru. Najcennejšie sú oltáre od Majstra Pavla.  V roku 2015 bola povýšená na baziliku </a:t>
            </a:r>
            <a:r>
              <a:rPr lang="sk-SK" b="0" i="0" dirty="0" err="1">
                <a:solidFill>
                  <a:schemeClr val="accent6">
                    <a:lumMod val="50000"/>
                  </a:schemeClr>
                </a:solidFill>
                <a:effectLst/>
              </a:rPr>
              <a:t>minor</a:t>
            </a:r>
            <a:r>
              <a:rPr lang="sk-SK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1060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352E2-D6AB-164A-BC5D-6D1FD7C4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Historické jadro – architektonické unikáty</a:t>
            </a:r>
            <a:br>
              <a:rPr lang="sk-SK" dirty="0"/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historická radnica</a:t>
            </a:r>
            <a:endParaRPr lang="sk-SK" dirty="0"/>
          </a:p>
        </p:txBody>
      </p:sp>
      <p:pic>
        <p:nvPicPr>
          <p:cNvPr id="4" name="Picture 6" descr="Historická perla trochu inak: Levočskú radnicu chce mesto sprístupniť aj zo  severnej strany">
            <a:extLst>
              <a:ext uri="{FF2B5EF4-FFF2-40B4-BE49-F238E27FC236}">
                <a16:creationId xmlns:a16="http://schemas.microsoft.com/office/drawing/2014/main" id="{DACD2343-784D-193A-E372-E6784589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8068" y="2626420"/>
            <a:ext cx="4874177" cy="32494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Levočská radnica - OOCR Tatry-Spiš-Pieniny">
            <a:extLst>
              <a:ext uri="{FF2B5EF4-FFF2-40B4-BE49-F238E27FC236}">
                <a16:creationId xmlns:a16="http://schemas.microsoft.com/office/drawing/2014/main" id="{062D5BBD-BC6E-A512-3CA9-D8F10DAB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79643" y="2626420"/>
            <a:ext cx="2144997" cy="1429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 descr="Historická radnica">
            <a:extLst>
              <a:ext uri="{FF2B5EF4-FFF2-40B4-BE49-F238E27FC236}">
                <a16:creationId xmlns:a16="http://schemas.microsoft.com/office/drawing/2014/main" id="{AF94621B-A07F-7118-E000-FA4882E07D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16741" y="4323302"/>
            <a:ext cx="1035401" cy="15525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BF2E49E-13D1-BA6C-E2DE-88C7E619154B}"/>
              </a:ext>
            </a:extLst>
          </p:cNvPr>
          <p:cNvSpPr txBox="1"/>
          <p:nvPr/>
        </p:nvSpPr>
        <p:spPr>
          <a:xfrm>
            <a:off x="8549332" y="2476642"/>
            <a:ext cx="2514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Jej pôvod siaha do 15. stor. a súčasná podoba je výsledkom prestavby </a:t>
            </a: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 19. stor. </a:t>
            </a: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 zasadacej sieni sa rozhodovala mestská rada o osudoch mesta. </a:t>
            </a: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Na prízemí bola mestská lekáreň. Jej súčasťou je zvonica. </a:t>
            </a: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Na južnej fasáde zaujmú fresky meštianskych cností zo 17. stor.</a:t>
            </a:r>
          </a:p>
        </p:txBody>
      </p:sp>
    </p:spTree>
    <p:extLst>
      <p:ext uri="{BB962C8B-B14F-4D97-AF65-F5344CB8AC3E}">
        <p14:creationId xmlns:p14="http://schemas.microsoft.com/office/powerpoint/2010/main" val="765745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656A4-B109-FFFA-3799-C607EA0C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sz="4000" dirty="0"/>
              <a:t>                					</a:t>
            </a:r>
            <a:r>
              <a:rPr lang="sk-SK" sz="6000" dirty="0"/>
              <a:t>	</a:t>
            </a:r>
            <a:r>
              <a:rPr lang="sk-SK" dirty="0"/>
              <a:t>	Historické jadro</a:t>
            </a:r>
            <a:br>
              <a:rPr lang="sk-SK" sz="6000" dirty="0"/>
            </a:br>
            <a:r>
              <a:rPr lang="sk-SK" sz="4000" dirty="0">
                <a:solidFill>
                  <a:schemeClr val="accent6">
                    <a:lumMod val="50000"/>
                  </a:schemeClr>
                </a:solidFill>
              </a:rPr>
              <a:t>Námestie Majstra Pavla</a:t>
            </a:r>
            <a:endParaRPr lang="sk-SK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E00A47F-D7F3-450A-8FE9-A5969E50CB1F}"/>
              </a:ext>
            </a:extLst>
          </p:cNvPr>
          <p:cNvSpPr txBox="1"/>
          <p:nvPr/>
        </p:nvSpPr>
        <p:spPr>
          <a:xfrm>
            <a:off x="4494725" y="5691202"/>
            <a:ext cx="8900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lietka hanby,     fontána Dobročinnosti,     pamätník Ľudovíta Štúra</a:t>
            </a:r>
            <a:endParaRPr lang="sk-SK" dirty="0"/>
          </a:p>
        </p:txBody>
      </p:sp>
      <p:pic>
        <p:nvPicPr>
          <p:cNvPr id="6" name="Picture 2" descr="Klietka hanby - OOCR Tatry-Spiš-Pieniny">
            <a:extLst>
              <a:ext uri="{FF2B5EF4-FFF2-40B4-BE49-F238E27FC236}">
                <a16:creationId xmlns:a16="http://schemas.microsoft.com/office/drawing/2014/main" id="{F612F6C3-4D9B-7C1E-CABC-E0A3B5E1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4972" y="2667000"/>
            <a:ext cx="2545148" cy="33935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Spustili sme na túto sezónu Fontánu dobročinnosti | Levoča">
            <a:extLst>
              <a:ext uri="{FF2B5EF4-FFF2-40B4-BE49-F238E27FC236}">
                <a16:creationId xmlns:a16="http://schemas.microsoft.com/office/drawing/2014/main" id="{329C0EE3-FBBD-658B-DD68-2D9179FF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6645" y="2714119"/>
            <a:ext cx="2790769" cy="27907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Socha Ľudovíta Štúra - Otv.hodiny, Cenník, Parkovanie, Mapa">
            <a:extLst>
              <a:ext uri="{FF2B5EF4-FFF2-40B4-BE49-F238E27FC236}">
                <a16:creationId xmlns:a16="http://schemas.microsoft.com/office/drawing/2014/main" id="{0A8DDD54-37D5-8C78-E375-AD570A1325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965" b="4172"/>
          <a:stretch>
            <a:fillRect/>
          </a:stretch>
        </p:blipFill>
        <p:spPr>
          <a:xfrm>
            <a:off x="8165454" y="2749103"/>
            <a:ext cx="2631574" cy="275578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9349494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BDCB6-FA14-8C4E-1560-82AE9C7D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Mesto umeleckých unikátov</a:t>
            </a:r>
            <a:br>
              <a:rPr lang="sk-SK" dirty="0"/>
            </a:b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dielo Majstra Pavla</a:t>
            </a:r>
          </a:p>
        </p:txBody>
      </p:sp>
      <p:pic>
        <p:nvPicPr>
          <p:cNvPr id="4" name="Picture 4" descr="Oltár Majstra Pavla a historické centrum Levoče (UNESCO) | Severovýchod  Slovenska | Kraj unikátov">
            <a:extLst>
              <a:ext uri="{FF2B5EF4-FFF2-40B4-BE49-F238E27FC236}">
                <a16:creationId xmlns:a16="http://schemas.microsoft.com/office/drawing/2014/main" id="{39D764B2-41F9-6AAF-E1DE-7DE76AFD2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44582" y="2775559"/>
            <a:ext cx="4648198" cy="31003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257464E-8ABF-C3B0-5DB7-DD8360E769E5}"/>
              </a:ext>
            </a:extLst>
          </p:cNvPr>
          <p:cNvSpPr txBox="1"/>
          <p:nvPr/>
        </p:nvSpPr>
        <p:spPr>
          <a:xfrm>
            <a:off x="1112522" y="2592780"/>
            <a:ext cx="44615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Dielo Majstra Pavla z Levoče,</a:t>
            </a:r>
          </a:p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</a:rPr>
              <a:t>najvyšší gotický oltár sveta, má výšku 18,62 m.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Je zasvätený Panne Márii a sv. Jakubovi staršiemu.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Vznikal v období  rokov 1508 – 1517.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Maľby na krídlach sa pripisujú majstrovi </a:t>
            </a:r>
            <a:r>
              <a:rPr lang="sk-SK" dirty="0" err="1">
                <a:solidFill>
                  <a:schemeClr val="accent6">
                    <a:lumMod val="50000"/>
                  </a:schemeClr>
                </a:solidFill>
              </a:rPr>
              <a:t>Hansovi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6">
                    <a:lumMod val="50000"/>
                  </a:schemeClr>
                </a:solidFill>
              </a:rPr>
              <a:t>Molerovi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Je unikátom zapísaným do Zoznamu UNESCO od roku 2009.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 V roku 2015 prešiel významným komplexným  reštaurovaním.</a:t>
            </a:r>
          </a:p>
          <a:p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Jeho najznámejšou časťou je Posledná večera.</a:t>
            </a:r>
          </a:p>
        </p:txBody>
      </p:sp>
    </p:spTree>
    <p:extLst>
      <p:ext uri="{BB962C8B-B14F-4D97-AF65-F5344CB8AC3E}">
        <p14:creationId xmlns:p14="http://schemas.microsoft.com/office/powerpoint/2010/main" val="2671982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CE8F-76FB-1E72-A6B2-4B6E0F06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k-SK" dirty="0"/>
              <a:t>Mesto umeleckých unikátov</a:t>
            </a:r>
            <a:br>
              <a:rPr lang="sk-SK" dirty="0"/>
            </a:b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dielo Majstra Pavla</a:t>
            </a:r>
            <a:endParaRPr lang="sk-SK" dirty="0"/>
          </a:p>
        </p:txBody>
      </p:sp>
      <p:pic>
        <p:nvPicPr>
          <p:cNvPr id="4" name="Picture 2" descr="Veľdielo gotiky slávi 500 rokov. Majstra tají - Reportáž - Žurnál - Pravda">
            <a:extLst>
              <a:ext uri="{FF2B5EF4-FFF2-40B4-BE49-F238E27FC236}">
                <a16:creationId xmlns:a16="http://schemas.microsoft.com/office/drawing/2014/main" id="{67E5E74B-2C60-0BE4-04B4-3BDDA1E7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02" y="2689823"/>
            <a:ext cx="2419523" cy="33426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MAJSTER PAVOL Z LEVOČE – Alajournal">
            <a:extLst>
              <a:ext uri="{FF2B5EF4-FFF2-40B4-BE49-F238E27FC236}">
                <a16:creationId xmlns:a16="http://schemas.microsoft.com/office/drawing/2014/main" id="{8BC6163F-2800-D694-AFA5-B6B65B1C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51959" y="2689823"/>
            <a:ext cx="4832987" cy="33037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C175220-1FB1-7CA3-8663-F8B2BFA89988}"/>
              </a:ext>
            </a:extLst>
          </p:cNvPr>
          <p:cNvSpPr txBox="1"/>
          <p:nvPr/>
        </p:nvSpPr>
        <p:spPr>
          <a:xfrm>
            <a:off x="9265752" y="4121542"/>
            <a:ext cx="2072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Madona zo skupiny Narodenia</a:t>
            </a:r>
          </a:p>
          <a:p>
            <a:pPr algn="r"/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Posledná večera </a:t>
            </a: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z predely oltára </a:t>
            </a:r>
          </a:p>
          <a:p>
            <a:pPr algn="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sv. Jakuba</a:t>
            </a:r>
          </a:p>
        </p:txBody>
      </p:sp>
    </p:spTree>
    <p:extLst>
      <p:ext uri="{BB962C8B-B14F-4D97-AF65-F5344CB8AC3E}">
        <p14:creationId xmlns:p14="http://schemas.microsoft.com/office/powerpoint/2010/main" val="2136078954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írodný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500</TotalTime>
  <Words>3347</Words>
  <Application>Microsoft Office PowerPoint</Application>
  <PresentationFormat>Širokouhlá</PresentationFormat>
  <Paragraphs>274</Paragraphs>
  <Slides>49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49</vt:i4>
      </vt:variant>
    </vt:vector>
  </HeadingPairs>
  <TitlesOfParts>
    <vt:vector size="54" baseType="lpstr">
      <vt:lpstr>Arial</vt:lpstr>
      <vt:lpstr>Calibri</vt:lpstr>
      <vt:lpstr>Garamond</vt:lpstr>
      <vt:lpstr>Segoe UI</vt:lpstr>
      <vt:lpstr>Prírodný</vt:lpstr>
      <vt:lpstr>Levoča - dobré mesto pre život</vt:lpstr>
      <vt:lpstr>Levoča, mesto,  kde dýcha história a žije súčasnosť</vt:lpstr>
      <vt:lpstr>Historické míľniky      Leucha -  Lewcha – Lőcse - Levoča</vt:lpstr>
      <vt:lpstr>Historické centrum stredného Spiša</vt:lpstr>
      <vt:lpstr>Historické jadro – architektonické unikáty Bazilika sv. Jakuba </vt:lpstr>
      <vt:lpstr>Historické jadro – architektonické unikáty historická radnica</vt:lpstr>
      <vt:lpstr>                       Historické jadro Námestie Majstra Pavla</vt:lpstr>
      <vt:lpstr>Mesto umeleckých unikátov dielo Majstra Pavla</vt:lpstr>
      <vt:lpstr>Mesto umeleckých unikátov dielo Majstra Pavla</vt:lpstr>
      <vt:lpstr>Mesto duchovných základov Starý kláštor a kostol minoritov </vt:lpstr>
      <vt:lpstr>Mesto duchovných základov Kláštor minoritov, Evanjelický kostol</vt:lpstr>
      <vt:lpstr> Pútnické mesto mariánskej úcty Bazilika navštívenia Panny Márie </vt:lpstr>
      <vt:lpstr>Bazilika navštívenia Panny Márie</vt:lpstr>
      <vt:lpstr>Mesto obklopené prírodnými krásami Žabia cesta</vt:lpstr>
      <vt:lpstr>Mesto obklopené prírodnými krásami Levočské vrchy, rozhľadňa Marčulina</vt:lpstr>
      <vt:lpstr>Levoča – živé mesto podujatia, festivaly</vt:lpstr>
      <vt:lpstr>Levoča – živé mesto podujatia, festivaly</vt:lpstr>
      <vt:lpstr>Levoča – živé mesto podujatia, festivaly, vzdelávanie</vt:lpstr>
      <vt:lpstr>Mesto športu</vt:lpstr>
      <vt:lpstr>Levoča mesto projektov</vt:lpstr>
      <vt:lpstr>Projektové úspechy</vt:lpstr>
      <vt:lpstr>Projektové úspechy</vt:lpstr>
      <vt:lpstr>Projektové úspechy</vt:lpstr>
      <vt:lpstr>Projektové úspechy</vt:lpstr>
      <vt:lpstr>Projektové úspechy</vt:lpstr>
      <vt:lpstr>Projektové úspechy</vt:lpstr>
      <vt:lpstr>Projektové úspechy</vt:lpstr>
      <vt:lpstr>Projektové úspechy</vt:lpstr>
      <vt:lpstr>Projektové úspechy</vt:lpstr>
      <vt:lpstr>Prebiehajúce projekty výber</vt:lpstr>
      <vt:lpstr>Prebiehajúce projekty výber</vt:lpstr>
      <vt:lpstr>Prebiehajúce projekty výber</vt:lpstr>
      <vt:lpstr>Prebiehajúce projekty výber</vt:lpstr>
      <vt:lpstr>Nové centrum zážitkového turizmu v Levoči</vt:lpstr>
      <vt:lpstr> Nové centrum zážitkového turizmu v Levoči</vt:lpstr>
      <vt:lpstr>Prezentácia programu PowerPoint</vt:lpstr>
      <vt:lpstr>Prebiehajúce projekty výber</vt:lpstr>
      <vt:lpstr>  MODERNIZÁCIA SEVEROZÁPADNEJ RADIÁLY V HRADBOVOM OPEVNENÍ MESTA LEVOČA </vt:lpstr>
      <vt:lpstr>Prebiehajúce projekty výber</vt:lpstr>
      <vt:lpstr>Prebiehajúce projekty výber</vt:lpstr>
      <vt:lpstr>Prebiehajúce projekty výber</vt:lpstr>
      <vt:lpstr>Pripravujeme</vt:lpstr>
      <vt:lpstr>  CYKLOTURISTICKÝ CHODNÍK LEVOČA, III. ETAPA  </vt:lpstr>
      <vt:lpstr>Pripravujeme</vt:lpstr>
      <vt:lpstr> DOM PARTNERSTVA, LEVOČA-KOPPANG</vt:lpstr>
      <vt:lpstr> DOM PARTNERSTVA, LEVOČA-KOPPANG</vt:lpstr>
      <vt:lpstr>Pripravujeme</vt:lpstr>
      <vt:lpstr>  MESTÁ S ATMOSFÉROU – REMESLO  A HUDOBNÁ KULTÚRA V PRIEBEHU DEJÍN </vt:lpstr>
      <vt:lpstr>Levoča - dobré mesto pre život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Levoča - dobré mesto pre život</dc:title>
  <dc:creator>dasaup@gmail.com</dc:creator>
  <cp:lastModifiedBy>Notebook</cp:lastModifiedBy>
  <cp:revision>19</cp:revision>
  <dcterms:created xsi:type="dcterms:W3CDTF">2025-11-05T06:41:54Z</dcterms:created>
  <dcterms:modified xsi:type="dcterms:W3CDTF">2025-11-25T12:28:16Z</dcterms:modified>
</cp:coreProperties>
</file>