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8" r:id="rId6"/>
    <p:sldId id="262" r:id="rId7"/>
    <p:sldId id="257" r:id="rId8"/>
    <p:sldId id="264" r:id="rId9"/>
    <p:sldId id="265" r:id="rId10"/>
    <p:sldId id="266" r:id="rId11"/>
    <p:sldId id="267" r:id="rId12"/>
    <p:sldId id="269" r:id="rId13"/>
    <p:sldId id="270" r:id="rId14"/>
    <p:sldId id="286" r:id="rId15"/>
    <p:sldId id="271" r:id="rId16"/>
    <p:sldId id="272" r:id="rId17"/>
    <p:sldId id="273" r:id="rId18"/>
    <p:sldId id="276" r:id="rId19"/>
    <p:sldId id="277" r:id="rId20"/>
    <p:sldId id="278" r:id="rId21"/>
    <p:sldId id="282" r:id="rId22"/>
    <p:sldId id="279" r:id="rId23"/>
    <p:sldId id="283" r:id="rId24"/>
    <p:sldId id="284" r:id="rId25"/>
    <p:sldId id="281" r:id="rId26"/>
    <p:sldId id="280" r:id="rId27"/>
    <p:sldId id="263" r:id="rId28"/>
    <p:sldId id="285" r:id="rId29"/>
  </p:sldIdLst>
  <p:sldSz cx="12192000" cy="6858000"/>
  <p:notesSz cx="6797675" cy="9926638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ítanie" id="{E75E278A-FF0E-49A4-B170-79828D63BBAD}">
          <p14:sldIdLst>
            <p14:sldId id="256"/>
            <p14:sldId id="288"/>
          </p14:sldIdLst>
        </p14:section>
        <p14:section name="Navrhuje, zapôsobte, spolupracujte" id="{B9B51309-D148-4332-87C2-07BE32FBCA3B}">
          <p14:sldIdLst>
            <p14:sldId id="262"/>
            <p14:sldId id="257"/>
            <p14:sldId id="264"/>
            <p14:sldId id="265"/>
            <p14:sldId id="266"/>
            <p14:sldId id="267"/>
            <p14:sldId id="269"/>
            <p14:sldId id="270"/>
            <p14:sldId id="286"/>
            <p14:sldId id="271"/>
            <p14:sldId id="272"/>
            <p14:sldId id="273"/>
            <p14:sldId id="276"/>
            <p14:sldId id="277"/>
            <p14:sldId id="278"/>
            <p14:sldId id="282"/>
            <p14:sldId id="279"/>
            <p14:sldId id="283"/>
            <p14:sldId id="284"/>
            <p14:sldId id="281"/>
            <p14:sldId id="280"/>
          </p14:sldIdLst>
        </p14:section>
        <p14:section name="Ďalšie informácie" id="{2CC34DB2-6590-42C0-AD4B-A04C6060184E}">
          <p14:sldIdLst>
            <p14:sldId id="263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Tester sk-SK" initials="Ts" lastIdx="1" clrIdx="2">
    <p:extLst>
      <p:ext uri="{19B8F6BF-5375-455C-9EA6-DF929625EA0E}">
        <p15:presenceInfo xmlns:p15="http://schemas.microsoft.com/office/powerpoint/2012/main" userId="Tester sk-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4726"/>
    <a:srgbClr val="D2B4A6"/>
    <a:srgbClr val="734F29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9T08:02:59.766" v="103" actId="962"/>
      <pc:docMkLst>
        <pc:docMk/>
      </pc:docMkLst>
      <pc:sldChg chg="modSp mod modNotes">
        <pc:chgData name="Fake Test User" userId="SID-0" providerId="Test" clId="FakeClientId" dt="2019-08-07T03:16:57.049" v="29" actId="790"/>
        <pc:sldMkLst>
          <pc:docMk/>
          <pc:sldMk cId="2471807738" sldId="256"/>
        </pc:sldMkLst>
        <pc:spChg chg="mod">
          <ac:chgData name="Fake Test User" userId="SID-0" providerId="Test" clId="FakeClientId" dt="2019-08-07T03:16:57.049" v="29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7T03:16:57.049" v="29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9T08:01:25.660" v="102" actId="113"/>
        <pc:sldMkLst>
          <pc:docMk/>
          <pc:sldMk cId="1328676004" sldId="257"/>
        </pc:sldMkLst>
        <pc:spChg chg="mod">
          <ac:chgData name="Fake Test User" userId="SID-0" providerId="Test" clId="FakeClientId" dt="2019-08-07T03:17:15.955" v="31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9T08:01:25.660" v="102" actId="113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7T03:21:20.920" v="48" actId="1036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7T03:20:00.502" v="39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7T03:21:24.919" v="49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7T03:20:21.876" v="40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7T03:19:35.050" v="38" actId="14826"/>
        <pc:sldMkLst>
          <pc:docMk/>
          <pc:sldMk cId="2090733893" sldId="262"/>
        </pc:sldMkLst>
        <pc:spChg chg="mod">
          <ac:chgData name="Fake Test User" userId="SID-0" providerId="Test" clId="FakeClientId" dt="2019-08-07T03:17:06.252" v="30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7T03:17:06.252" v="30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7T03:19:12.740" v="37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7T03:19:35.050" v="38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7T03:18:56.553" v="36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7T03:27:12.340" v="60"/>
        <pc:sldMkLst>
          <pc:docMk/>
          <pc:sldMk cId="2317502127" sldId="263"/>
        </pc:sldMkLst>
        <pc:spChg chg="mod">
          <ac:chgData name="Fake Test User" userId="SID-0" providerId="Test" clId="FakeClientId" dt="2019-08-07T03:22:10.917" v="51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7T03:22:20.089" v="54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7T03:22:31.026" v="55" actId="1410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7T03:27:12.340" v="60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7T03:27:03.428" v="59"/>
          <ac:spMkLst>
            <pc:docMk/>
            <pc:sldMk cId="2317502127" sldId="263"/>
            <ac:spMk id="9" creationId="{00000000-0000-0000-0000-000000000000}"/>
          </ac:spMkLst>
        </pc:spChg>
      </pc:sldChg>
      <pc:sldChg chg="addSp modSp mod addCm delCm modNotes">
        <pc:chgData name="Fake Test User" userId="SID-0" providerId="Test" clId="FakeClientId" dt="2019-08-07T03:30:04.823" v="99" actId="1038"/>
        <pc:sldMkLst>
          <pc:docMk/>
          <pc:sldMk cId="1531532291" sldId="264"/>
        </pc:sldMkLst>
        <pc:spChg chg="mod">
          <ac:chgData name="Fake Test User" userId="SID-0" providerId="Test" clId="FakeClientId" dt="2019-08-07T03:18:00.546" v="35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7T03:18:00.546" v="35" actId="790"/>
          <ac:spMkLst>
            <pc:docMk/>
            <pc:sldMk cId="1531532291" sldId="264"/>
            <ac:spMk id="3" creationId="{00000000-0000-0000-0000-000000000000}"/>
          </ac:spMkLst>
        </pc:spChg>
        <pc:picChg chg="add mod">
          <ac:chgData name="Fake Test User" userId="SID-0" providerId="Test" clId="FakeClientId" dt="2019-08-07T03:30:04.823" v="99" actId="1038"/>
          <ac:picMkLst>
            <pc:docMk/>
            <pc:sldMk cId="1531532291" sldId="264"/>
            <ac:picMk id="4" creationId="{2ED5155C-BD52-4C24-976C-27846C050568}"/>
          </ac:picMkLst>
        </pc:picChg>
        <pc:picChg chg="mod">
          <ac:chgData name="Fake Test User" userId="SID-0" providerId="Test" clId="FakeClientId" dt="2019-08-07T03:21:51.481" v="50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7T03:14:37.167" v="22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7T03:12:24.268" v="8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2:47.001" v="9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00.172" v="10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11.391" v="11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19.453" v="12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27.405" v="13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34.686" v="14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7T03:13:34.686" v="14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34.686" v="14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34.686" v="14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25.261" v="21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18.496" v="20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12.090" v="19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05.278" v="18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2E1110E-16DD-4B50-AF6D-69A21773B6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1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AA0DA8F-2AD3-4052-BFD9-CD3866CFD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EF46-C6E6-4E55-8C50-D7129E5C4FA3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17C72B3-C0FF-4825-8B5E-74E1C93FEC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1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101F5C7-FFB7-4DE6-A774-6F1EDBAA37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11CD3-E403-4806-8F3B-28E820526D6B}" type="slidenum">
              <a:rPr lang="sk-SK" noProof="1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01566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34456-F249-4CD6-8096-8A0DAAC6E017}" type="datetime1">
              <a:rPr lang="sk-SK" noProof="1" smtClean="0"/>
              <a:t>24. 6. 2025</a:t>
            </a:fld>
            <a:endParaRPr lang="sk-SK" noProof="1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1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á poznámky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1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592D-C530-DCF1-CA7A-8B7467A4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>
            <a:extLst>
              <a:ext uri="{FF2B5EF4-FFF2-40B4-BE49-F238E27FC236}">
                <a16:creationId xmlns:a16="http://schemas.microsoft.com/office/drawing/2014/main" id="{48C3C310-FB30-FB6D-C943-B95B23A9E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Zástupný symbol poznámok 2">
            <a:extLst>
              <a:ext uri="{FF2B5EF4-FFF2-40B4-BE49-F238E27FC236}">
                <a16:creationId xmlns:a16="http://schemas.microsoft.com/office/drawing/2014/main" id="{9A3FB528-5FD5-18B9-193F-CF9783B54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>
            <a:extLst>
              <a:ext uri="{FF2B5EF4-FFF2-40B4-BE49-F238E27FC236}">
                <a16:creationId xmlns:a16="http://schemas.microsoft.com/office/drawing/2014/main" id="{F7675483-29BF-A8AC-0C56-08C95F95F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2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90600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noProof="1" dirty="0" smtClean="0"/>
              <a:t>3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36512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noProof="1" dirty="0" smtClean="0"/>
              <a:t>4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2637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noProof="1" dirty="0" smtClean="0"/>
              <a:t>5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26180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k-SK" noProof="1"/>
              <a:t>Kliknutím na šípku v režime prezentácie vstúpite do centra Začíname s PowerPointom.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24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E93974-5A56-4C7A-BD8C-BDA60055550C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 upravte štýl predlohy nadpisov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94CB3-7F12-476B-878D-97D36EC1ADFC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A4F682-B11C-45BF-A11E-60A3402146FF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DED045-1404-418C-8E1D-99941ED450C3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k-SK" noProof="1"/>
              <a:t>Kliknite sem a upravte štýl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97E4A-FF43-46EE-B9A6-9C41A3DC56C4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5EA08-8B4F-45F7-A122-3BAA4B14F8F3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9" name="Obdĺžni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F59449-1209-4668-8FD7-0CAC0B61EA31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11" name="Obdĺžni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24539-6413-4DEA-ABC9-0E6D6A518E91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FF4F4-5396-4490-A911-CFE82ACA2EF5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E9390-D71B-4ED5-BEF6-C8104B8C366D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rázo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1"/>
              <a:t>Ak chcete pridať obrázok, kliknite na ikonu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46FA-4CAA-43B1-9C85-4B726E8A5DD7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26D841B-21C9-4757-9B41-8F08C2BD52DD}" type="datetime1">
              <a:rPr lang="sk-SK" noProof="1" dirty="0" smtClean="0"/>
              <a:t>24. 6. 2025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322173"/>
            <a:ext cx="10653584" cy="3788436"/>
          </a:xfrm>
        </p:spPr>
        <p:txBody>
          <a:bodyPr rtlCol="0">
            <a:normAutofit fontScale="90000"/>
          </a:bodyPr>
          <a:lstStyle/>
          <a:p>
            <a:r>
              <a:rPr lang="sk-SK" b="1" dirty="0"/>
              <a:t>Produkty cestovného ruchu </a:t>
            </a:r>
            <a:br>
              <a:rPr lang="sk-SK" b="1" dirty="0"/>
            </a:br>
            <a:r>
              <a:rPr lang="sk-SK" b="1" dirty="0"/>
              <a:t>a projekty zapájajúce miestnych obyvateľov – na príklade mesta Levoča</a:t>
            </a:r>
            <a:br>
              <a:rPr lang="sk-SK" b="1" dirty="0"/>
            </a:br>
            <a:endParaRPr lang="sk-SK" dirty="0"/>
          </a:p>
        </p:txBody>
      </p:sp>
      <p:pic>
        <p:nvPicPr>
          <p:cNvPr id="4" name="Obrázok 3" descr="C:\Users\nemessanyi\AppData\Local\Microsoft\Windows\INetCache\Content.Word\Logo Polska - Slovensko (Slovensko) RGB Color-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8" y="5088439"/>
            <a:ext cx="3489960" cy="1025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83A63EF3-C4D1-995D-A270-C4A52CA84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/>
          <a:p>
            <a:r>
              <a:rPr lang="sk-SK" noProof="1"/>
              <a:t>ORBISFERA – spájame ľudí a ich cesty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 dobrej praxe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4434" y="1778962"/>
            <a:ext cx="4940469" cy="4320950"/>
          </a:xfrm>
        </p:spPr>
        <p:txBody>
          <a:bodyPr>
            <a:normAutofit fontScale="55000" lnSpcReduction="20000"/>
          </a:bodyPr>
          <a:lstStyle/>
          <a:p>
            <a:r>
              <a:rPr lang="sk-SK" sz="2400" dirty="0"/>
              <a:t>Tento projekt a s ním spojené podujatia a aktivity zarezonovali nielen v meste, ale aj v širšom okolí. Zrekonštruovaná časť radnice sa stala mimoriadne obľúbeným miestom návštev            a stretávania sa miestnych komunít.</a:t>
            </a:r>
          </a:p>
          <a:p>
            <a:r>
              <a:rPr lang="sk-SK" sz="2400" dirty="0"/>
              <a:t>Jedným z cieľov projektu bolo aj nadväzovanie partnerstiev         a medzinárodnej spolupráce s nórskymi a poľskými partnermi. Práve tento projekt je príkladom úspešného multikultúrneho prepojenia a platformou pre spoluprácu odbornej i laickej verejnosti.</a:t>
            </a:r>
          </a:p>
          <a:p>
            <a:r>
              <a:rPr lang="sk-SK" sz="2400" dirty="0"/>
              <a:t>Zároveň predstavuje vrcholné podujatie medzinárodného festivalu </a:t>
            </a:r>
            <a:r>
              <a:rPr lang="sk-SK" sz="2400" i="1" dirty="0"/>
              <a:t>Dni Majstra Pavla</a:t>
            </a:r>
            <a:r>
              <a:rPr lang="sk-SK" sz="2400" dirty="0"/>
              <a:t>, ktorý je poctou Majstrovi Pavlovi         a generáciám Levočanov za ich prínos k vytvoreniu, rozvoju         a ochrane umeleckých hodnôt a historického bohatstva mesta.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 descr="455218301_901519092020067_6624061307046025016_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78" y="1713849"/>
            <a:ext cx="2996141" cy="203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455791124_902089231963053_58294072754997079_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45" y="1713849"/>
            <a:ext cx="2870977" cy="203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455340987_17998733639651496_5595847551026787442_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46" y="4128257"/>
            <a:ext cx="2870977" cy="23128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3810001" y="6001300"/>
            <a:ext cx="208877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Tajomná Levoča </a:t>
            </a:r>
            <a:endParaRPr lang="sk-SK" sz="1600" dirty="0">
              <a:solidFill>
                <a:srgbClr val="D247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B39DC3-236A-DE12-66A4-8BE62FD0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20" y="4128257"/>
            <a:ext cx="3083858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D0261-EAA7-F2B9-7D25-E1F42A64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 dobrej praxe</a:t>
            </a:r>
          </a:p>
        </p:txBody>
      </p:sp>
      <p:pic>
        <p:nvPicPr>
          <p:cNvPr id="1026" name="Picture 2" descr="IMG_3296">
            <a:extLst>
              <a:ext uri="{FF2B5EF4-FFF2-40B4-BE49-F238E27FC236}">
                <a16:creationId xmlns:a16="http://schemas.microsoft.com/office/drawing/2014/main" id="{EC19F70B-DD1C-D0A4-3C64-FA44376C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28" y="1605187"/>
            <a:ext cx="3526684" cy="23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3286">
            <a:extLst>
              <a:ext uri="{FF2B5EF4-FFF2-40B4-BE49-F238E27FC236}">
                <a16:creationId xmlns:a16="http://schemas.microsoft.com/office/drawing/2014/main" id="{AA3628BF-B1F4-A525-B983-7042F65A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72" y="1605186"/>
            <a:ext cx="3526684" cy="23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3248">
            <a:extLst>
              <a:ext uri="{FF2B5EF4-FFF2-40B4-BE49-F238E27FC236}">
                <a16:creationId xmlns:a16="http://schemas.microsoft.com/office/drawing/2014/main" id="{27FFB983-C3B3-1671-04D7-713F5526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72" y="4199122"/>
            <a:ext cx="3526684" cy="23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3295">
            <a:extLst>
              <a:ext uri="{FF2B5EF4-FFF2-40B4-BE49-F238E27FC236}">
                <a16:creationId xmlns:a16="http://schemas.microsoft.com/office/drawing/2014/main" id="{A9FB7FA0-9846-9928-6507-CBA1D161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65" y="4199122"/>
            <a:ext cx="1558247" cy="23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93898606-ED6A-EFF6-D6A5-58CFB3B5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5" y="1623906"/>
            <a:ext cx="3671730" cy="2912849"/>
          </a:xfrm>
        </p:spPr>
        <p:txBody>
          <a:bodyPr>
            <a:normAutofit fontScale="55000" lnSpcReduction="20000"/>
          </a:bodyPr>
          <a:lstStyle/>
          <a:p>
            <a:r>
              <a:rPr lang="sk-SK" sz="2200" dirty="0"/>
              <a:t>Sprievodnou aktivitou festivalu </a:t>
            </a:r>
            <a:r>
              <a:rPr lang="sk-SK" sz="2200" i="1" dirty="0"/>
              <a:t>Tajomná Levoča</a:t>
            </a:r>
            <a:r>
              <a:rPr lang="sk-SK" sz="2200" dirty="0"/>
              <a:t> bolo podujatie </a:t>
            </a:r>
            <a:r>
              <a:rPr lang="sk-SK" sz="2200" i="1" dirty="0"/>
              <a:t>Tajomná záhrada</a:t>
            </a:r>
            <a:r>
              <a:rPr lang="sk-SK" sz="2200" dirty="0"/>
              <a:t>, určené najmenším obyvateľom a návštevníkom mesta.          Uskutočnilo sa v parku okolo Fontány Dobročinnosti.</a:t>
            </a:r>
          </a:p>
          <a:p>
            <a:r>
              <a:rPr lang="sk-SK" sz="2200" dirty="0"/>
              <a:t>Hra, zábava a tvorivosť tu dostali priestor v prostredí s výrazným historickým potenciálom. Námestie Majstra Pavla a jeho okolie sa tak stávajú živou súčasťou aktívneho kultúrneho vyžitia miestnej komunity.</a:t>
            </a:r>
          </a:p>
          <a:p>
            <a:endParaRPr lang="sk-SK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sk-SK" sz="1050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0B90D92-C050-2B6D-1DB9-0DA54667EB0A}"/>
              </a:ext>
            </a:extLst>
          </p:cNvPr>
          <p:cNvSpPr/>
          <p:nvPr/>
        </p:nvSpPr>
        <p:spPr>
          <a:xfrm>
            <a:off x="4122796" y="6148608"/>
            <a:ext cx="252804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Tajomná záhrada </a:t>
            </a:r>
            <a:endParaRPr lang="sk-SK" sz="1600" dirty="0">
              <a:solidFill>
                <a:srgbClr val="D247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2891020-D834-674F-4B66-6FF6C3FECBE4}"/>
              </a:ext>
            </a:extLst>
          </p:cNvPr>
          <p:cNvSpPr txBox="1"/>
          <p:nvPr/>
        </p:nvSpPr>
        <p:spPr>
          <a:xfrm>
            <a:off x="460998" y="4536756"/>
            <a:ext cx="451441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Fontána Dobročinnosti bola zrekonštruovaná, reštaurovaná a modernizovaná v rámci projektu </a:t>
            </a:r>
            <a:r>
              <a:rPr lang="sk-SK" sz="1200" b="0" i="1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Veľkí ľudia a ich dedičstvo: svätá Kinga a Majster Pavol v histórii svojich miest</a:t>
            </a:r>
            <a:r>
              <a:rPr lang="sk-SK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, realizovaného v programe </a:t>
            </a:r>
            <a:r>
              <a:rPr lang="sk-SK" sz="12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Interreg</a:t>
            </a:r>
            <a:r>
              <a:rPr lang="sk-SK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 V-A Poľsko – Slovensko 2014 – 2020.</a:t>
            </a:r>
          </a:p>
          <a:p>
            <a:r>
              <a:rPr lang="sk-SK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Cieľom projektu nebola len revitalizácia samotnej </a:t>
            </a:r>
            <a:r>
              <a:rPr lang="sk-SK" sz="1200" b="0" i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fontány     a </a:t>
            </a:r>
            <a:r>
              <a:rPr lang="sk-SK" sz="1200" b="0" i="0" dirty="0">
                <a:solidFill>
                  <a:schemeClr val="bg1">
                    <a:lumMod val="65000"/>
                  </a:schemeClr>
                </a:solidFill>
                <a:effectLst/>
                <a:latin typeface="Open Sans" panose="020B0606030504020204" pitchFamily="34" charset="0"/>
              </a:rPr>
              <a:t>obnovenie jej funkčnosti, ale aj zvýšenie využívania kultúrneho dedičstva mesta Levoča a zapojenie všetkých vekových kategórií do kultúrneho diania.</a:t>
            </a:r>
            <a:endParaRPr lang="sk-SK" sz="1400" dirty="0"/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58132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434" y="347240"/>
            <a:ext cx="10029593" cy="861627"/>
          </a:xfrm>
        </p:spPr>
        <p:txBody>
          <a:bodyPr>
            <a:normAutofit/>
          </a:bodyPr>
          <a:lstStyle/>
          <a:p>
            <a:r>
              <a:rPr lang="sk-SK" dirty="0"/>
              <a:t>Príklady dobrej praxe</a:t>
            </a:r>
          </a:p>
        </p:txBody>
      </p:sp>
      <p:pic>
        <p:nvPicPr>
          <p:cNvPr id="4" name="Zástupný symbol obsahu 3" descr="https://www.levoca.sk/wp-content/uploads/2024/12/Pozvanka-10.10.2024-konferenci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9" y="1735600"/>
            <a:ext cx="3230055" cy="441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IMG_968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13" y="4100513"/>
            <a:ext cx="3007995" cy="200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IMG_965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12" y="1685680"/>
            <a:ext cx="3007995" cy="203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829989" y="58313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solidFill>
                  <a:srgbClr val="DD462F"/>
                </a:solidFill>
              </a:rPr>
              <a:t>Tajomná Levoča bez hraníc/deň1</a:t>
            </a:r>
            <a:br>
              <a:rPr lang="sk-SK" dirty="0"/>
            </a:br>
            <a:endParaRPr lang="sk-SK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838201" y="1825625"/>
            <a:ext cx="3724834" cy="370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/>
              <a:t>Cieľom bolo sprostredkovať interaktívnu komunikáciu medzi účastníkmi festivalu, pričom sa kládol dôraz na zapojenie             a oslovenie mladých ľudí v spoločnom kultúrnom dialógu. </a:t>
            </a:r>
          </a:p>
          <a:p>
            <a:r>
              <a:rPr lang="sk-SK" sz="1400" dirty="0"/>
              <a:t>Zároveň sa projekt zameriaval na propagáciu a popularizáciu historického a kultúrneho dedičstva.</a:t>
            </a:r>
          </a:p>
        </p:txBody>
      </p:sp>
    </p:spTree>
    <p:extLst>
      <p:ext uri="{BB962C8B-B14F-4D97-AF65-F5344CB8AC3E}">
        <p14:creationId xmlns:p14="http://schemas.microsoft.com/office/powerpoint/2010/main" val="24192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dirty="0"/>
            </a:br>
            <a:r>
              <a:rPr lang="sk-SK" dirty="0"/>
              <a:t>Príklady dobrej praxe</a:t>
            </a:r>
          </a:p>
        </p:txBody>
      </p:sp>
      <p:pic>
        <p:nvPicPr>
          <p:cNvPr id="4" name="Zástupný symbol obsahu 3" descr="https://www.levoca.sk/wp-content/uploads/2024/12/pozvanka-vystava-worksho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92" y="1623848"/>
            <a:ext cx="2465734" cy="409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IMG_988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78" y="1623848"/>
            <a:ext cx="3007901" cy="249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IMG_984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55" y="1623849"/>
            <a:ext cx="2068348" cy="184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IMG_98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56" y="3718560"/>
            <a:ext cx="2068348" cy="2682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9"/>
          <p:cNvSpPr/>
          <p:nvPr/>
        </p:nvSpPr>
        <p:spPr>
          <a:xfrm>
            <a:off x="604434" y="5992297"/>
            <a:ext cx="3563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DD462F"/>
                </a:solidFill>
              </a:rPr>
              <a:t>Tajomná Levoča bez hraníc/deň 2</a:t>
            </a:r>
            <a:endParaRPr lang="sk-SK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604435" y="1623849"/>
            <a:ext cx="2696858" cy="3835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/>
              <a:t>Prednášky a workshopy venované významným historickým osobnostiam       ako nositeľom kultúrneho odkazu pre súčasnosť, zamerané na ich prezentáciu mladej generácii.</a:t>
            </a:r>
          </a:p>
          <a:p>
            <a:r>
              <a:rPr lang="sk-SK" sz="1400" dirty="0"/>
              <a:t>Interaktívna edukácia, ktorá zábavnou formou podnecuje záujem o históriu, osobnosti     a kultúru.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9218" name="Picture 2" descr="IMG_98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78" y="4357306"/>
            <a:ext cx="3007902" cy="20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Historická architektúra – nové možnosti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4434" y="1537663"/>
            <a:ext cx="5957731" cy="4325255"/>
          </a:xfrm>
        </p:spPr>
        <p:txBody>
          <a:bodyPr>
            <a:normAutofit fontScale="25000" lnSpcReduction="20000"/>
          </a:bodyPr>
          <a:lstStyle/>
          <a:p>
            <a:r>
              <a:rPr lang="sk-SK" sz="4800" dirty="0"/>
              <a:t>Ako príklad úspešného zapojenia viacerých inštitúcií, medzinárodnej spolupráce, komunít, odborníkov, študentov a záujmových združení môže slúžiť projekt workshopu </a:t>
            </a:r>
            <a:r>
              <a:rPr lang="sk-SK" sz="4800" i="1" dirty="0"/>
              <a:t>Na počesť dámy</a:t>
            </a:r>
            <a:r>
              <a:rPr lang="sk-SK" sz="4800" dirty="0"/>
              <a:t>.                                                                                   Projekt sa stretol s mimoriadne kladným ohlasom u verejnosti.</a:t>
            </a:r>
          </a:p>
          <a:p>
            <a:r>
              <a:rPr lang="sk-SK" sz="4800" dirty="0"/>
              <a:t>Workshop bol realizovaný v rámci projektu </a:t>
            </a:r>
            <a:r>
              <a:rPr lang="sk-SK" sz="4800" i="1" dirty="0"/>
              <a:t>Radnica otvorená komunitám</a:t>
            </a:r>
            <a:r>
              <a:rPr lang="sk-SK" sz="4800" dirty="0"/>
              <a:t> (kód projektu CTL 01027), ktorý bol spolufinancovaný z Finančného mechanizmu Európskeho hospodárskeho priestoru 2014 – 2021 a zo štátneho rozpočtu Slovenskej republiky     v programovej oblasti „podnikanie v oblasti kultúry, kultúrneho dedičstva a kultúrnej spolupráce“.</a:t>
            </a:r>
          </a:p>
          <a:p>
            <a:r>
              <a:rPr lang="sk-SK" sz="4800" dirty="0"/>
              <a:t>Prechádzka históriou odievania od gotiky po 20. roky 20. storočia.                     „Mólom“ sa stal starý kláštor minoritov v Levoči a modelmi sa stali študentky              a študenti miestnych škôl. Ukázal dejiny odievania, dobové historické tance, odborné komentovanie predvádzaných modelov a jednotlivých módnych historických období, to všetko v unikátnom priestore kláštornej krížovej chodby a rajského dvora. Využíval potenciál architektúry a spájal interiérové a exteriérové možnosti. </a:t>
            </a:r>
            <a:endParaRPr lang="sk-SK" dirty="0"/>
          </a:p>
        </p:txBody>
      </p:sp>
      <p:pic>
        <p:nvPicPr>
          <p:cNvPr id="7" name="Obrázok 6" descr="IMG_407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96" y="1598882"/>
            <a:ext cx="2267915" cy="232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IMG_416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92" y="1598882"/>
            <a:ext cx="2326511" cy="232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 descr="IMG_43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96" y="4102622"/>
            <a:ext cx="2267916" cy="2272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ĺžnik 11"/>
          <p:cNvSpPr/>
          <p:nvPr/>
        </p:nvSpPr>
        <p:spPr>
          <a:xfrm>
            <a:off x="4637947" y="6119610"/>
            <a:ext cx="2682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D24726"/>
                </a:solidFill>
              </a:rPr>
              <a:t>Na počesť dámy</a:t>
            </a:r>
          </a:p>
        </p:txBody>
      </p:sp>
      <p:pic>
        <p:nvPicPr>
          <p:cNvPr id="1028" name="Picture 4" descr="IMG_4463">
            <a:extLst>
              <a:ext uri="{FF2B5EF4-FFF2-40B4-BE49-F238E27FC236}">
                <a16:creationId xmlns:a16="http://schemas.microsoft.com/office/drawing/2014/main" id="{A21512DC-FF54-3F46-A72E-DDCEFDD0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92" y="4102621"/>
            <a:ext cx="2326511" cy="22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dirty="0"/>
            </a:br>
            <a:r>
              <a:rPr lang="sk-SK" dirty="0"/>
              <a:t>Scénické programy – mesto ako kulisa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200" dirty="0"/>
              <a:t>V hodvábe a zlate sa predstavila prezentácia dobových historických odevov z obdobia renesancie, zasadená        do inscenácie dobovej renesančnej svadby, ktorá využívala komparáciu medzi Levočou a Florenciou.</a:t>
            </a:r>
          </a:p>
          <a:p>
            <a:r>
              <a:rPr lang="sk-SK" sz="1200" dirty="0"/>
              <a:t>Program sa odohrával na námestí, pričom architektonická kulisa mesta bola aktívne zapojená do deja a dotvárala autentickú dobovú atmosféru.</a:t>
            </a:r>
          </a:p>
          <a:p>
            <a:r>
              <a:rPr lang="sk-SK" sz="1200" dirty="0"/>
              <a:t>Opäť bolo podporené zapojenie miestnej komunity        ako priamych účinkujúcich, ktorí dopĺňali profesionálnych umelcov.</a:t>
            </a:r>
          </a:p>
          <a:p>
            <a:endParaRPr lang="sk-SK" dirty="0"/>
          </a:p>
        </p:txBody>
      </p:sp>
      <p:pic>
        <p:nvPicPr>
          <p:cNvPr id="5" name="Obrázok 4" descr="C:\Users\nemessanyi\Desktop\485122879_9448589608550746_1795019385957489617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48" y="1825624"/>
            <a:ext cx="5496452" cy="4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2135993" y="5923892"/>
            <a:ext cx="266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DD46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hodvábe a zlate</a:t>
            </a:r>
            <a:endParaRPr lang="sk-SK" dirty="0">
              <a:solidFill>
                <a:srgbClr val="DD462F"/>
              </a:solidFill>
            </a:endParaRPr>
          </a:p>
        </p:txBody>
      </p:sp>
      <p:pic>
        <p:nvPicPr>
          <p:cNvPr id="2052" name="Picture 4" descr="Tajomná Levoča 2022 | Levoča">
            <a:extLst>
              <a:ext uri="{FF2B5EF4-FFF2-40B4-BE49-F238E27FC236}">
                <a16:creationId xmlns:a16="http://schemas.microsoft.com/office/drawing/2014/main" id="{358F5850-0B48-9739-D262-F695AD08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33" y="5060323"/>
            <a:ext cx="1232901" cy="12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Scénické programy – mesto ako kulisa</a:t>
            </a:r>
          </a:p>
        </p:txBody>
      </p:sp>
      <p:pic>
        <p:nvPicPr>
          <p:cNvPr id="4" name="Obrázok 3" descr="C:\Users\nemessanyi\Desktop\484962922_9448589675217406_5828423830394503159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53" y="3827377"/>
            <a:ext cx="2783688" cy="234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C:\Users\nemessanyi\Desktop\480400816_1029407295887676_714346047480603805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4" y="1539433"/>
            <a:ext cx="3020992" cy="463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obsahu 5" descr="C:\Users\nemessanyi\Desktop\491817587_24197865266467967_2245485802804193838_n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5" y="1818932"/>
            <a:ext cx="266217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/>
          <p:cNvSpPr/>
          <p:nvPr/>
        </p:nvSpPr>
        <p:spPr>
          <a:xfrm>
            <a:off x="7391254" y="1825625"/>
            <a:ext cx="4137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chemeClr val="bg1">
                    <a:lumMod val="65000"/>
                  </a:schemeClr>
                </a:solidFill>
              </a:rPr>
              <a:t>Spolupráca zahŕňa: mesto, múzeum, Nadáciu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</a:rPr>
              <a:t>Nomina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</a:rPr>
              <a:t>Rosae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</a:rPr>
              <a:t>, miestne lokálne združenia a obyvateľov mesta ako účinkujúcich.</a:t>
            </a:r>
          </a:p>
          <a:p>
            <a:endParaRPr lang="sk-SK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k-SK" sz="1400" dirty="0">
                <a:solidFill>
                  <a:schemeClr val="bg1">
                    <a:lumMod val="65000"/>
                  </a:schemeClr>
                </a:solidFill>
              </a:rPr>
              <a:t>Ide o príklad aktívneho zapojenia miestnej komunity do kultúrnych podujatí.</a:t>
            </a:r>
          </a:p>
        </p:txBody>
      </p:sp>
      <p:pic>
        <p:nvPicPr>
          <p:cNvPr id="3076" name="Picture 4" descr="Tajomná Levoča 2022 | Levoča">
            <a:extLst>
              <a:ext uri="{FF2B5EF4-FFF2-40B4-BE49-F238E27FC236}">
                <a16:creationId xmlns:a16="http://schemas.microsoft.com/office/drawing/2014/main" id="{15F75498-C976-228B-1F5A-46D17748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53" y="5036235"/>
            <a:ext cx="1134035" cy="113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Scénické programy – mesto ako kulisa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4434" y="1594792"/>
            <a:ext cx="4446394" cy="4351338"/>
          </a:xfrm>
        </p:spPr>
        <p:txBody>
          <a:bodyPr>
            <a:normAutofit fontScale="85000" lnSpcReduction="10000"/>
          </a:bodyPr>
          <a:lstStyle/>
          <a:p>
            <a:r>
              <a:rPr lang="sk-SK" i="1" dirty="0"/>
              <a:t>Prichádza niekto ako kráľ </a:t>
            </a:r>
            <a:r>
              <a:rPr lang="sk-SK" dirty="0"/>
              <a:t>– scénický program venovaný prezentácii skutočnej historickej udalosti: návšteve kráľa Mateja Korvína v Levoči v roku 1474, spojený s oživovaním a animáciou oltára </a:t>
            </a:r>
            <a:r>
              <a:rPr lang="sk-SK" dirty="0" err="1"/>
              <a:t>Vir</a:t>
            </a:r>
            <a:r>
              <a:rPr lang="sk-SK" dirty="0"/>
              <a:t> </a:t>
            </a:r>
            <a:r>
              <a:rPr lang="sk-SK" dirty="0" err="1"/>
              <a:t>Dolorum</a:t>
            </a:r>
            <a:r>
              <a:rPr lang="sk-SK" dirty="0"/>
              <a:t>, známeho aj ako </a:t>
            </a:r>
            <a:r>
              <a:rPr lang="sk-SK" dirty="0" err="1"/>
              <a:t>Korvínovský</a:t>
            </a:r>
            <a:r>
              <a:rPr lang="sk-SK" dirty="0"/>
              <a:t> oltár.</a:t>
            </a:r>
          </a:p>
          <a:p>
            <a:r>
              <a:rPr lang="sk-SK" dirty="0"/>
              <a:t>Program sa konal priamo pred Domom Majstra Pavla, ktorý tvoril pozadie scény </a:t>
            </a:r>
            <a:r>
              <a:rPr lang="sk-SK" dirty="0" err="1"/>
              <a:t>videomapingu</a:t>
            </a:r>
            <a:r>
              <a:rPr lang="sk-SK" dirty="0"/>
              <a:t>   a  jeho architektúra bola neoddeliteľnou súčasťou dejiska.</a:t>
            </a:r>
          </a:p>
          <a:p>
            <a:r>
              <a:rPr lang="sk-SK" dirty="0"/>
              <a:t>Diváci mohli nahliadnuť do obdobia odchádzajúcej gotiky a nastupujúcej renesancie. Obyvatelia                 i návštevníci vstúpili do poetického príbehu kráľa Mateja, princeznej </a:t>
            </a:r>
            <a:r>
              <a:rPr lang="sk-SK" dirty="0" err="1"/>
              <a:t>Beatrix</a:t>
            </a:r>
            <a:r>
              <a:rPr lang="sk-SK" dirty="0"/>
              <a:t> Aragónskej a mesta Levoča.</a:t>
            </a:r>
          </a:p>
          <a:p>
            <a:endParaRPr lang="sk-SK" dirty="0"/>
          </a:p>
        </p:txBody>
      </p:sp>
      <p:pic>
        <p:nvPicPr>
          <p:cNvPr id="4" name="Obrázok 3" descr="C:\Users\nemessanyi\Desktop\483520113_1044044314423974_113953246870221725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94" y="1814474"/>
            <a:ext cx="3827346" cy="4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C:\Users\nemessanyi\Desktop\482221001_1043899517771787_9104897343772971890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28" y="1814474"/>
            <a:ext cx="2404785" cy="24266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/>
          <p:cNvSpPr/>
          <p:nvPr/>
        </p:nvSpPr>
        <p:spPr>
          <a:xfrm>
            <a:off x="4267956" y="6101221"/>
            <a:ext cx="33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>
                <a:solidFill>
                  <a:srgbClr val="DD46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Prichádza niekto ako kráľ </a:t>
            </a:r>
            <a:endParaRPr lang="sk-SK" sz="2400" dirty="0">
              <a:solidFill>
                <a:srgbClr val="DD462F"/>
              </a:solidFill>
            </a:endParaRPr>
          </a:p>
        </p:txBody>
      </p:sp>
      <p:pic>
        <p:nvPicPr>
          <p:cNvPr id="5" name="Picture 2" descr="TAJOMNÁ LEVOČA 2023 + Karpatský remeselný trh | Levoča">
            <a:extLst>
              <a:ext uri="{FF2B5EF4-FFF2-40B4-BE49-F238E27FC236}">
                <a16:creationId xmlns:a16="http://schemas.microsoft.com/office/drawing/2014/main" id="{E863FB27-EB8C-BA72-1F01-75801509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98241"/>
            <a:ext cx="1347889" cy="13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/>
              <a:t>Prichádza niekto ako kráľ</a:t>
            </a:r>
          </a:p>
        </p:txBody>
      </p:sp>
      <p:pic>
        <p:nvPicPr>
          <p:cNvPr id="4098" name="Picture 2" descr="May be an image of 2 people and cro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202" y="409049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y be pop art of 2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5" y="1711982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y be an image of 9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78" y="1694793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y be an image of 2 people and ligh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02" y="1711982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ay be an image of 4 peo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202" y="1694793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y be an image of 5 people and fi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01" y="4130099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ay be an image of 9 people and candle hol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78" y="414286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May be an image of 5 people, harp and viol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5" y="414286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Scénické programy – mesto ako kulisa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4434" y="1756435"/>
            <a:ext cx="4393030" cy="3962570"/>
          </a:xfrm>
        </p:spPr>
        <p:txBody>
          <a:bodyPr>
            <a:normAutofit fontScale="70000" lnSpcReduction="20000"/>
          </a:bodyPr>
          <a:lstStyle/>
          <a:p>
            <a:r>
              <a:rPr lang="sk-SK" i="1" dirty="0"/>
              <a:t>Levoča kráľov</a:t>
            </a:r>
            <a:r>
              <a:rPr lang="sk-SK" dirty="0"/>
              <a:t>, scénické predstavenie venované skutočnej udalosti  z roku 1494 – stretnutie bratov </a:t>
            </a:r>
            <a:r>
              <a:rPr lang="sk-SK" dirty="0" err="1"/>
              <a:t>Jagellovcov</a:t>
            </a:r>
            <a:r>
              <a:rPr lang="sk-SK" dirty="0"/>
              <a:t>: uhorského, českého  a poľského kráľa. Program spojený s dobovým sprievodom, výstavou    v historickej radnici a rytierskym turnajom na počesť kráľov. Projekt sa konal v priestoroch prízemia radnice  a na námestí priamo pred historickou radnicou. Unikátnym bolo zriadenie dobového kolbišťa priamo na Námestí Majstra Pavla.</a:t>
            </a:r>
          </a:p>
          <a:p>
            <a:r>
              <a:rPr lang="sk-SK" dirty="0"/>
              <a:t>Spolupráca: </a:t>
            </a:r>
            <a:r>
              <a:rPr lang="sk-SK" sz="1500" b="1" dirty="0"/>
              <a:t>mesto, mestské príspevkové organizácie, sociálny podnik, Lesy mesta Levoča,  múzeum,  </a:t>
            </a:r>
            <a:r>
              <a:rPr lang="sk-SK" sz="1500" b="1" dirty="0" err="1"/>
              <a:t>Nomina</a:t>
            </a:r>
            <a:r>
              <a:rPr lang="sk-SK" sz="1500" b="1" dirty="0"/>
              <a:t> </a:t>
            </a:r>
            <a:r>
              <a:rPr lang="sk-SK" sz="1500" b="1" dirty="0" err="1"/>
              <a:t>Rosae</a:t>
            </a:r>
            <a:r>
              <a:rPr lang="sk-SK" sz="1500" b="1" dirty="0"/>
              <a:t>, </a:t>
            </a:r>
            <a:r>
              <a:rPr lang="sk-SK" sz="1500" b="1" dirty="0" err="1"/>
              <a:t>Floripari</a:t>
            </a:r>
            <a:r>
              <a:rPr lang="sk-SK" sz="1500" b="1" dirty="0"/>
              <a:t> (Krakov), </a:t>
            </a:r>
            <a:r>
              <a:rPr lang="sk-SK" sz="1500" b="1" dirty="0" err="1"/>
              <a:t>Jagellonska</a:t>
            </a:r>
            <a:r>
              <a:rPr lang="sk-SK" sz="1500" b="1" dirty="0"/>
              <a:t> Univerzita, miestne lokálne združenia, umelecká agentúra, občianske združenia, umelecké školy, materské, základné a stredné školy, dobrovoľníci, zahraničné umelecké združenia (Poľsko, Česko).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 descr="IMG_05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9" y="1756435"/>
            <a:ext cx="2950006" cy="44242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ĺžnik 6"/>
          <p:cNvSpPr/>
          <p:nvPr/>
        </p:nvSpPr>
        <p:spPr>
          <a:xfrm>
            <a:off x="1955099" y="5716994"/>
            <a:ext cx="252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DD462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Levoča kráľov </a:t>
            </a:r>
            <a:endParaRPr lang="sk-SK" sz="2400" dirty="0">
              <a:solidFill>
                <a:srgbClr val="DD462F"/>
              </a:solidFill>
            </a:endParaRPr>
          </a:p>
        </p:txBody>
      </p:sp>
      <p:pic>
        <p:nvPicPr>
          <p:cNvPr id="5122" name="Picture 2" descr="IMG_04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91" y="1753573"/>
            <a:ext cx="2950006" cy="442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ajomná Levoča">
            <a:extLst>
              <a:ext uri="{FF2B5EF4-FFF2-40B4-BE49-F238E27FC236}">
                <a16:creationId xmlns:a16="http://schemas.microsoft.com/office/drawing/2014/main" id="{1B3C6044-368B-B4B8-F003-126C330B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01" y="5253318"/>
            <a:ext cx="927352" cy="9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E7BA1-720D-2935-6AD9-BAD34DE67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6387F-BB62-58DD-4493-12A148DB6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22173"/>
            <a:ext cx="10653584" cy="3788436"/>
          </a:xfrm>
        </p:spPr>
        <p:txBody>
          <a:bodyPr rtlCol="0">
            <a:normAutofit fontScale="90000"/>
          </a:bodyPr>
          <a:lstStyle/>
          <a:p>
            <a:r>
              <a:rPr lang="sk-SK" b="1" dirty="0"/>
              <a:t>Kreovanie produktov turistického ruchu v meste Levoča s využitím historických architektonických pamiatok. 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5FF2B8-B97A-7D41-995F-29239998E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sk-SK" b="1" dirty="0"/>
              <a:t>Príklady projektov a iniciatív s aktívnym zapojením miestnych komunít</a:t>
            </a:r>
            <a:endParaRPr lang="sk-SK" noProof="1"/>
          </a:p>
        </p:txBody>
      </p:sp>
      <p:pic>
        <p:nvPicPr>
          <p:cNvPr id="4" name="Obrázok 3" descr="C:\Users\nemessanyi\AppData\Local\Microsoft\Windows\INetCache\Content.Word\Logo Polska - Slovensko (Slovensko) RGB Color-03.jpg">
            <a:extLst>
              <a:ext uri="{FF2B5EF4-FFF2-40B4-BE49-F238E27FC236}">
                <a16:creationId xmlns:a16="http://schemas.microsoft.com/office/drawing/2014/main" id="{B75B917B-CF93-14CE-D4E0-CC9EA46842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8" y="5088439"/>
            <a:ext cx="3489960" cy="102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4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/>
              <a:t>Levoča kráľov</a:t>
            </a:r>
          </a:p>
        </p:txBody>
      </p:sp>
      <p:pic>
        <p:nvPicPr>
          <p:cNvPr id="3" name="Picture 2" descr="Tajomná Levoča">
            <a:extLst>
              <a:ext uri="{FF2B5EF4-FFF2-40B4-BE49-F238E27FC236}">
                <a16:creationId xmlns:a16="http://schemas.microsoft.com/office/drawing/2014/main" id="{0CA891FA-23A8-EA6A-AD83-4E9E3D62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76" y="5486870"/>
            <a:ext cx="1100419" cy="1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0228">
            <a:extLst>
              <a:ext uri="{FF2B5EF4-FFF2-40B4-BE49-F238E27FC236}">
                <a16:creationId xmlns:a16="http://schemas.microsoft.com/office/drawing/2014/main" id="{6F0A0ED0-1718-B1C0-3C95-4CAB5144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55" y="4128197"/>
            <a:ext cx="3690377" cy="24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0259">
            <a:extLst>
              <a:ext uri="{FF2B5EF4-FFF2-40B4-BE49-F238E27FC236}">
                <a16:creationId xmlns:a16="http://schemas.microsoft.com/office/drawing/2014/main" id="{85C281BC-E87F-498A-DF9C-541D424E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76" y="1694735"/>
            <a:ext cx="3197535" cy="21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G_0244">
            <a:extLst>
              <a:ext uri="{FF2B5EF4-FFF2-40B4-BE49-F238E27FC236}">
                <a16:creationId xmlns:a16="http://schemas.microsoft.com/office/drawing/2014/main" id="{97C769AA-7A6A-E2BF-8BFD-698518D7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1665513"/>
            <a:ext cx="3197535" cy="21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G_0209">
            <a:extLst>
              <a:ext uri="{FF2B5EF4-FFF2-40B4-BE49-F238E27FC236}">
                <a16:creationId xmlns:a16="http://schemas.microsoft.com/office/drawing/2014/main" id="{50FDA3F5-5A09-4B05-7AB4-FC36ED54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4128198"/>
            <a:ext cx="3690377" cy="24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G_0337">
            <a:extLst>
              <a:ext uri="{FF2B5EF4-FFF2-40B4-BE49-F238E27FC236}">
                <a16:creationId xmlns:a16="http://schemas.microsoft.com/office/drawing/2014/main" id="{94FD48FB-F54B-88A6-CBBC-724B3D27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64" y="1665513"/>
            <a:ext cx="3300630" cy="21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/>
              <a:t>Levoča kráľov</a:t>
            </a:r>
          </a:p>
        </p:txBody>
      </p:sp>
      <p:pic>
        <p:nvPicPr>
          <p:cNvPr id="7170" name="Picture 2" descr="IMG_0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6" y="1899590"/>
            <a:ext cx="4590393" cy="305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jomná Levoča">
            <a:extLst>
              <a:ext uri="{FF2B5EF4-FFF2-40B4-BE49-F238E27FC236}">
                <a16:creationId xmlns:a16="http://schemas.microsoft.com/office/drawing/2014/main" id="{FEB40BED-200D-A452-473B-90D1035E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6" y="5145743"/>
            <a:ext cx="1122444" cy="11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G_0610">
            <a:extLst>
              <a:ext uri="{FF2B5EF4-FFF2-40B4-BE49-F238E27FC236}">
                <a16:creationId xmlns:a16="http://schemas.microsoft.com/office/drawing/2014/main" id="{EB7F86EC-0B1D-29F9-B9E6-D4E0E108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1" y="1891553"/>
            <a:ext cx="6568046" cy="43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/>
              <a:t>Levoča kráľov</a:t>
            </a:r>
          </a:p>
        </p:txBody>
      </p:sp>
      <p:pic>
        <p:nvPicPr>
          <p:cNvPr id="3074" name="Picture 2" descr="Opis fotky nie je k dispozícii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91" y="1654390"/>
            <a:ext cx="2529458" cy="23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is fotky nie je k dispozíci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60" y="1646011"/>
            <a:ext cx="2375836" cy="23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C:\Users\nemessanyi\Desktop\485860163_1055079046653834_319769734937129063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1" y="4255165"/>
            <a:ext cx="2375835" cy="213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IMG_06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31" y="1646010"/>
            <a:ext cx="3544538" cy="236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Opis fotky nie je k dispozícii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1" y="1646011"/>
            <a:ext cx="2375836" cy="23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pis fotky nie je k dispozícii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39" y="4291148"/>
            <a:ext cx="2297673" cy="214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jomná Levoča">
            <a:extLst>
              <a:ext uri="{FF2B5EF4-FFF2-40B4-BE49-F238E27FC236}">
                <a16:creationId xmlns:a16="http://schemas.microsoft.com/office/drawing/2014/main" id="{85FAE60C-DA40-40D5-EACB-F481C221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15" y="5312359"/>
            <a:ext cx="1122444" cy="11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G_0406">
            <a:extLst>
              <a:ext uri="{FF2B5EF4-FFF2-40B4-BE49-F238E27FC236}">
                <a16:creationId xmlns:a16="http://schemas.microsoft.com/office/drawing/2014/main" id="{E9B800F0-FF4B-C39B-B93B-A7FE1215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91" y="4298792"/>
            <a:ext cx="3454468" cy="21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Mesto – obyvatelia – pozitívna identifikácia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1" y="1825625"/>
            <a:ext cx="8063752" cy="4413810"/>
          </a:xfrm>
        </p:spPr>
        <p:txBody>
          <a:bodyPr>
            <a:normAutofit/>
          </a:bodyPr>
          <a:lstStyle/>
          <a:p>
            <a:r>
              <a:rPr lang="sk-SK" dirty="0"/>
              <a:t>Všetky projekty sú vytvárané s vysokým zreteľom na aktívne zapojenie všetkých komunít v meste. Nie sú samoúčelné ani bez vzťahu k mestu, jeho histórii a pamiatkam.            Sú príkladom toho, ako sa mestu darí zapájať jednotlivé inštitúcie a podnecovať          ich k spolupráci, zároveň sú aj príkladom zapájania miestnych obyvateľov do činností     s aktívnym a kreatívnym výstupom.</a:t>
            </a:r>
          </a:p>
          <a:p>
            <a:r>
              <a:rPr lang="sk-SK" dirty="0"/>
              <a:t>Tieto projekty popularizujú históriu s vnášaním súčasných moderných prvkov, ktoré     sú zrozumiteľné najmä pre strednú a mladšiu generáciu. Prinášajú edukáciu nenásilným spôsobom tak, aby sa história, významné osobnosti z dejín Levoče a kultúra ukotvili       v povedomí Levočanov. </a:t>
            </a:r>
          </a:p>
          <a:p>
            <a:r>
              <a:rPr lang="sk-SK" dirty="0"/>
              <a:t>Cieľom je podporiť pozitívnu identifikáciu ľudí s mestom a jeho dedičstvom.</a:t>
            </a:r>
          </a:p>
          <a:p>
            <a:endParaRPr lang="sk-SK" dirty="0"/>
          </a:p>
        </p:txBody>
      </p:sp>
      <p:pic>
        <p:nvPicPr>
          <p:cNvPr id="4" name="Picture 6" descr="Súbor:Coat of arms of Levoča.png – Wikipédia">
            <a:extLst>
              <a:ext uri="{FF2B5EF4-FFF2-40B4-BE49-F238E27FC236}">
                <a16:creationId xmlns:a16="http://schemas.microsoft.com/office/drawing/2014/main" id="{59557E68-EFA0-ADE9-698D-0342D95B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59" y="3771503"/>
            <a:ext cx="2097741" cy="24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dirty="0"/>
              <a:t>25.6.2025  </a:t>
            </a:r>
            <a:br>
              <a:rPr lang="sk-SK" dirty="0"/>
            </a:br>
            <a:r>
              <a:rPr lang="sk-SK" dirty="0" err="1"/>
              <a:t>Stary</a:t>
            </a:r>
            <a:r>
              <a:rPr lang="sk-SK" dirty="0"/>
              <a:t> </a:t>
            </a:r>
            <a:r>
              <a:rPr lang="sk-SK" dirty="0" err="1"/>
              <a:t>Sacz</a:t>
            </a:r>
            <a:endParaRPr lang="sk-SK" noProof="1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28267" y="2040251"/>
            <a:ext cx="5859506" cy="2911198"/>
          </a:xfrm>
        </p:spPr>
        <p:txBody>
          <a:bodyPr rtlCol="0">
            <a:noAutofit/>
          </a:bodyPr>
          <a:lstStyle/>
          <a:p>
            <a:endParaRPr lang="sk-SK" sz="2400" b="1" dirty="0"/>
          </a:p>
          <a:p>
            <a:r>
              <a:rPr lang="sk-SK" sz="2400" b="1" dirty="0"/>
              <a:t>Kreovanie produktov turistického ruchu </a:t>
            </a:r>
          </a:p>
          <a:p>
            <a:r>
              <a:rPr lang="sk-SK" sz="2400" b="1" dirty="0"/>
              <a:t>v meste Levoča s využitím historických architektonických pamiatok.</a:t>
            </a:r>
          </a:p>
          <a:p>
            <a:endParaRPr lang="sk-SK" sz="2400" b="1" dirty="0"/>
          </a:p>
          <a:p>
            <a:r>
              <a:rPr lang="sk-SK" sz="1400" b="1" dirty="0"/>
              <a:t>Príklady projektov a iniciatív s aktívnym zapojením miestnych komunít</a:t>
            </a:r>
            <a:endParaRPr lang="sk-SK" sz="1400" noProof="1"/>
          </a:p>
          <a:p>
            <a:endParaRPr lang="sk-SK" sz="2400" noProof="1"/>
          </a:p>
        </p:txBody>
      </p:sp>
      <p:sp>
        <p:nvSpPr>
          <p:cNvPr id="5" name="AutoShape 2" descr="Historická radnica v Levoči - spyrido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Obrázok 9" descr="C:\Users\nemessanyi\AppData\Local\Microsoft\Windows\INetCache\Content.Word\Logo Polska - Slovensko (Slovensko) RGB Color-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504061"/>
            <a:ext cx="3489960" cy="89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1F52B-C698-7AC3-AC63-1B883AA0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25.6.2025  </a:t>
            </a:r>
            <a:br>
              <a:rPr lang="sk-SK" dirty="0"/>
            </a:br>
            <a:r>
              <a:rPr lang="sk-SK" dirty="0" err="1"/>
              <a:t>Stary</a:t>
            </a:r>
            <a:r>
              <a:rPr lang="sk-SK" dirty="0"/>
              <a:t> </a:t>
            </a:r>
            <a:r>
              <a:rPr lang="sk-SK" dirty="0" err="1"/>
              <a:t>Sacz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4DE78F-B57F-66EF-41FF-16A0B42DE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 </a:t>
            </a:r>
          </a:p>
          <a:p>
            <a:r>
              <a:rPr lang="sk-SK" dirty="0"/>
              <a:t>Ďakujem za pozornosť !</a:t>
            </a:r>
          </a:p>
          <a:p>
            <a:r>
              <a:rPr lang="sk-SK" dirty="0"/>
              <a:t>PhDr. Dáša </a:t>
            </a:r>
            <a:r>
              <a:rPr lang="sk-SK" dirty="0" err="1"/>
              <a:t>Uharčeková</a:t>
            </a:r>
            <a:r>
              <a:rPr lang="sk-SK" dirty="0"/>
              <a:t> </a:t>
            </a:r>
            <a:r>
              <a:rPr lang="sk-SK" dirty="0" err="1"/>
              <a:t>Pavúková</a:t>
            </a:r>
            <a:endParaRPr lang="sk-SK" dirty="0"/>
          </a:p>
          <a:p>
            <a:r>
              <a:rPr lang="sk-SK" dirty="0"/>
              <a:t>dasa.pavukova@levoca.sk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 descr="C:\Users\nemessanyi\AppData\Local\Microsoft\Windows\INetCache\Content.Word\Logo Polska - Slovensko (Slovensko) RGB Color-03.jpg">
            <a:extLst>
              <a:ext uri="{FF2B5EF4-FFF2-40B4-BE49-F238E27FC236}">
                <a16:creationId xmlns:a16="http://schemas.microsoft.com/office/drawing/2014/main" id="{2B2E501E-6C88-A912-FDF2-AA9755E826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504061"/>
            <a:ext cx="3489960" cy="8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Partneri areálu Levoča Nordic Centrum">
            <a:extLst>
              <a:ext uri="{FF2B5EF4-FFF2-40B4-BE49-F238E27FC236}">
                <a16:creationId xmlns:a16="http://schemas.microsoft.com/office/drawing/2014/main" id="{CB889988-D38C-7154-0A3F-4CE24AB7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00" y="4440553"/>
            <a:ext cx="1538876" cy="16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9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1"/>
              <a:t>História, pamiatky - východiská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4"/>
            <a:ext cx="5598460" cy="3818431"/>
          </a:xfrm>
        </p:spPr>
        <p:txBody>
          <a:bodyPr rtlCol="0">
            <a:normAutofit fontScale="92500" lnSpcReduction="20000"/>
          </a:bodyPr>
          <a:lstStyle/>
          <a:p>
            <a:r>
              <a:rPr lang="sk-SK" dirty="0"/>
              <a:t>Historická perla Spiša, mesto s výnimočným postavením nielen  v rámci regiónu, ale aj v kontexte celého  Slovenska – to je Levoča. </a:t>
            </a:r>
          </a:p>
          <a:p>
            <a:r>
              <a:rPr lang="sk-SK" dirty="0"/>
              <a:t>Jej viac ako 770-ročná história   z nej robí jeden  z najväčších pamiatkových skvostov Slovenska. Vzhľadom na výnimočné historické a kultúrne hodnoty bolo historické jadro Levoče         v roku 1950 vyhlásené za mestskú pamiatkovú rezerváciu. </a:t>
            </a:r>
          </a:p>
          <a:p>
            <a:r>
              <a:rPr lang="sk-SK" dirty="0"/>
              <a:t>Pre svoje architektonické, historické a umelecké  kvality bola Levoča spolu  s dielom Majstra Pavla v roku 2009 zapísaná       do Zoznamu svetového kultúrneho dedičstva UNESCO           ako súčasť lokality.</a:t>
            </a:r>
            <a:endParaRPr lang="sk-SK" noProof="1"/>
          </a:p>
        </p:txBody>
      </p:sp>
      <p:pic>
        <p:nvPicPr>
          <p:cNvPr id="8" name="Obrázok 7" descr="https://thisislevoca.sk/wp-content/gallery/historia/10547947_1547577682145562_5738006553919208092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43" y="1599629"/>
            <a:ext cx="2446555" cy="146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Fotka: Levoča - Východ - foto 3664 | HIKING.S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1" y="3447145"/>
            <a:ext cx="4374057" cy="273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artneri areálu Levoča Nordic Centr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1" y="1589777"/>
            <a:ext cx="1538876" cy="16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2829396" y="5814337"/>
            <a:ext cx="379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Levoča, Spišský hrad a pamiatky okolia</a:t>
            </a:r>
            <a:endParaRPr lang="sk-SK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1"/>
              <a:t>Základné piliere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 rtlCol="0">
            <a:normAutofit fontScale="62500" lnSpcReduction="20000"/>
          </a:bodyPr>
          <a:lstStyle/>
          <a:p>
            <a:r>
              <a:rPr lang="sk-SK" sz="2100" dirty="0"/>
              <a:t>Turistický ruch v Levoči sa prirodzene sústreďuje na tri základné piliere:    kultúrno-historický, nábožensko-duchovný a prírodný. Potenciál všetkých troch oblastí  je výrazný, no najväčšie možnosti v prípade mesta Levoča ponúka                kultúrno-historický turizmus. </a:t>
            </a:r>
          </a:p>
          <a:p>
            <a:r>
              <a:rPr lang="sk-SK" sz="2100" dirty="0"/>
              <a:t>Celá mestská pamiatková rezervácia je unikátna nielen na Spiši,                          ale aj   </a:t>
            </a:r>
            <a:r>
              <a:rPr lang="sk-SK" sz="2100"/>
              <a:t>v celoslovenskom  a </a:t>
            </a:r>
            <a:r>
              <a:rPr lang="sk-SK" sz="2100" dirty="0"/>
              <a:t>vďaka značke UNESCO aj v celosvetovom meradle. Využívanie historického potenciálu mesta pri rozvoji turizmu tvorí jeho základ      a odvíja sa od prezentácie jednotlivých architektonických dominánt, ako aj ich prepájania do komplexných produktov cestovného ruchu. </a:t>
            </a:r>
          </a:p>
          <a:p>
            <a:r>
              <a:rPr lang="sk-SK" sz="2100" dirty="0"/>
              <a:t>Medzi najvýznamnejšie dominanty patrí Bazilika sv. Jakuba, historická radnica, celé historické námestie Majstra Pavla a samotné historické jadro mesta, ktoré predstavujú ideálny priestor pre rozvoj turistických produktov.</a:t>
            </a:r>
            <a:endParaRPr lang="sk-SK" noProof="1"/>
          </a:p>
          <a:p>
            <a:pPr rtl="0"/>
            <a:endParaRPr lang="sk-SK" noProof="1"/>
          </a:p>
        </p:txBody>
      </p:sp>
      <p:pic>
        <p:nvPicPr>
          <p:cNvPr id="8" name="Obrázok 7" descr="O meste | Levoč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61" y="4061829"/>
            <a:ext cx="2464438" cy="231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Fotky - Levoča | Marek Dunajský - Fotograf krajiny a prírod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" b="16270"/>
          <a:stretch/>
        </p:blipFill>
        <p:spPr bwMode="auto">
          <a:xfrm>
            <a:off x="7364052" y="1638975"/>
            <a:ext cx="3989748" cy="2116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315963" y="5885685"/>
            <a:ext cx="7764218" cy="37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kultúrno - historické           </a:t>
            </a:r>
            <a:r>
              <a:rPr lang="sk-SK" dirty="0" err="1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nábožensko</a:t>
            </a:r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duchovné</a:t>
            </a:r>
            <a:r>
              <a:rPr lang="sk-SK" sz="1600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prírodné</a:t>
            </a:r>
            <a:endParaRPr lang="sk-SK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1"/>
              <a:t>Spájanie  - nové možnosti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9433" y="1551379"/>
            <a:ext cx="7061769" cy="4351338"/>
          </a:xfrm>
        </p:spPr>
        <p:txBody>
          <a:bodyPr rtlCol="0">
            <a:noAutofit/>
          </a:bodyPr>
          <a:lstStyle/>
          <a:p>
            <a:r>
              <a:rPr lang="sk-SK" sz="1100" dirty="0"/>
              <a:t>Jednotlivé historické pamiatky v Levoči majú rôznych správcov (farský úrad, múzeum, mesto, kultúrne centrum) a svoje služby ponúkajú viac-menej samostatne. Práve tu sa však otvára potreba nevyhnutnej spolupráce,      aby bol dojem z návštevy mesta čo najpozitívnejší.</a:t>
            </a:r>
          </a:p>
          <a:p>
            <a:r>
              <a:rPr lang="sk-SK" sz="1100" dirty="0"/>
              <a:t>Návštevník si môže zvoliť samostatné absolvovanie jednotlivých ponúk v meste, no zaujímavou možnosťou     sú aj organizované produkty cestovného ruchu. Za zmienku stojí najmä možnosť absolvovať denné, ale aj večerné (nočné) prehliadky mesta, pri ktorých večerná atmosféra umocňuje dojem z mestskej architektúry.</a:t>
            </a:r>
          </a:p>
          <a:p>
            <a:r>
              <a:rPr lang="sk-SK" sz="1100" dirty="0"/>
              <a:t>Ďalším atraktívnym produktom sú tematické prehliadky Potulky mestom Levoča, zamerané na konkrétnu tému – napríklad vybranú architektúru, meštiansky rod alebo historickú udalosť – pričom sa prehliadka koná              v objekte, ktorý s danou témou súvisí.</a:t>
            </a:r>
          </a:p>
          <a:p>
            <a:r>
              <a:rPr lang="sk-SK" sz="1100" dirty="0"/>
              <a:t>Zaujímavou možnosťou je aj prepojenie športových aktivít s historickými objektmi. Príkladom je 6. ročník podujatia Urban </a:t>
            </a:r>
            <a:r>
              <a:rPr lang="sk-SK" sz="1100" dirty="0" err="1"/>
              <a:t>Bell</a:t>
            </a:r>
            <a:r>
              <a:rPr lang="sk-SK" sz="1100" dirty="0"/>
              <a:t> TOWER RUN – beh na vežu Baziliky sv. Jakuba – alebo mestský beh </a:t>
            </a:r>
            <a:r>
              <a:rPr lang="sk-SK" sz="1100" dirty="0" err="1"/>
              <a:t>eLEj</a:t>
            </a:r>
            <a:r>
              <a:rPr lang="sk-SK" sz="1100" dirty="0"/>
              <a:t> City Run. Trasa vedie historickým centrom a obchádza ikonické budovy a unikátne miesta tohto čarovného mesta.</a:t>
            </a:r>
          </a:p>
          <a:p>
            <a:r>
              <a:rPr lang="sk-SK" sz="1100" dirty="0"/>
              <a:t>Veža Baziliky sv. Jakuba bola zrekonštruovaná v rámci projektu Objavovanie historických pamiatok – cestou tajomstiev po Starom </a:t>
            </a:r>
            <a:r>
              <a:rPr lang="sk-SK" sz="1100" dirty="0" err="1"/>
              <a:t>Saczi</a:t>
            </a:r>
            <a:r>
              <a:rPr lang="sk-SK" sz="1100" dirty="0"/>
              <a:t> a Levoči z roku 2018. Projekt zahŕňal rekonštrukciu a adaptáciu časti pamiatkového objektu a jeho premenu na turistické informačné centrum v Levoči.</a:t>
            </a:r>
          </a:p>
        </p:txBody>
      </p:sp>
      <p:pic>
        <p:nvPicPr>
          <p:cNvPr id="6" name="Obrázok 5" descr="BEH NA VEŽU - urban bell TOWER RUN 2023 | Levoč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21" y="4166594"/>
            <a:ext cx="1517446" cy="212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C:\Users\nemessanyi\Desktop\stiahnuť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77" y="4166594"/>
            <a:ext cx="2585969" cy="160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pis fotky nie je k dispozíci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48" y="1551379"/>
            <a:ext cx="3615719" cy="241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4787650" y="5973445"/>
            <a:ext cx="7740869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 - súčasnosť</a:t>
            </a:r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sk-SK" sz="2000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kultúra - šport</a:t>
            </a:r>
            <a:endParaRPr lang="sk-SK" dirty="0">
              <a:solidFill>
                <a:srgbClr val="D247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Potenciál spájania a kooperácie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0282" y="1616459"/>
            <a:ext cx="7154744" cy="5089141"/>
          </a:xfrm>
        </p:spPr>
        <p:txBody>
          <a:bodyPr>
            <a:normAutofit fontScale="25000" lnSpcReduction="20000"/>
          </a:bodyPr>
          <a:lstStyle/>
          <a:p>
            <a:r>
              <a:rPr lang="sk-SK" sz="4800" dirty="0"/>
              <a:t>Mesto Levoča zrealizovalo množstvo projektov spolufinancovaných z externých zdrojov. Zamerané boli predovšetkým na obnovu mestských pamiatok, hospodársky rozvoj, ochranu životného prostredia         a obnoviteľné zdroje energie, ako aj na rozvoj cestnej, kultúrnej, edukačnej a rekreačnej infraštruktúry.      V tomto kontexte je spolupráca a udržiavané partnerstvá základným predpokladom úspechu.   </a:t>
            </a:r>
          </a:p>
          <a:p>
            <a:r>
              <a:rPr lang="sk-SK" sz="4800" dirty="0"/>
              <a:t>Naše dve samosprávy spolupracujú už 20 rokov. Výsledkom tejto spolupráce sú spoločné projekty spolufinancované z programu </a:t>
            </a:r>
            <a:r>
              <a:rPr lang="sk-SK" sz="4800" dirty="0" err="1"/>
              <a:t>Interreg</a:t>
            </a:r>
            <a:r>
              <a:rPr lang="sk-SK" sz="4800" dirty="0"/>
              <a:t>, v rámci ktorého sa doteraz realizovalo osem projektov.               Tri z nich boli zamerané na infraštruktúru a cestovný ruch, päť projektov malo „mäkký“                charakter – orientované boli na kultúrne a historické dedičstvo, propagáciu a rozvoj cestovného ruchu.</a:t>
            </a:r>
          </a:p>
          <a:p>
            <a:r>
              <a:rPr lang="sk-SK" sz="4800" dirty="0"/>
              <a:t>Realizované projekty:</a:t>
            </a:r>
          </a:p>
          <a:p>
            <a:r>
              <a:rPr lang="sk-SK" sz="4800" dirty="0" err="1"/>
              <a:t>Stary</a:t>
            </a:r>
            <a:r>
              <a:rPr lang="sk-SK" sz="4800" dirty="0"/>
              <a:t> </a:t>
            </a:r>
            <a:r>
              <a:rPr lang="sk-SK" sz="4800" dirty="0" err="1"/>
              <a:t>Sacz</a:t>
            </a:r>
            <a:r>
              <a:rPr lang="sk-SK" sz="4800" dirty="0"/>
              <a:t> a Levoča – karpatské mestečká s klímou</a:t>
            </a:r>
          </a:p>
          <a:p>
            <a:r>
              <a:rPr lang="sk-SK" sz="4800" dirty="0" err="1"/>
              <a:t>Stary</a:t>
            </a:r>
            <a:r>
              <a:rPr lang="sk-SK" sz="4800" dirty="0"/>
              <a:t> </a:t>
            </a:r>
            <a:r>
              <a:rPr lang="sk-SK" sz="4800" dirty="0" err="1"/>
              <a:t>Sacz</a:t>
            </a:r>
            <a:r>
              <a:rPr lang="sk-SK" sz="4800" dirty="0"/>
              <a:t> a Levoča – letné stretnutia s hudbou a tradíciami</a:t>
            </a:r>
          </a:p>
          <a:p>
            <a:r>
              <a:rPr lang="sk-SK" sz="4800" dirty="0"/>
              <a:t>Veľkí ľudia a ich dedičstvo – sv. Kinga a Majster Pavol v histórii svojich miest</a:t>
            </a:r>
          </a:p>
          <a:p>
            <a:r>
              <a:rPr lang="sk-SK" sz="4800" dirty="0"/>
              <a:t>Objavovanie historických pamiatok – cestou tajomstiev po Starom </a:t>
            </a:r>
            <a:r>
              <a:rPr lang="sk-SK" sz="4800" dirty="0" err="1"/>
              <a:t>Saczi</a:t>
            </a:r>
            <a:r>
              <a:rPr lang="sk-SK" sz="4800" dirty="0"/>
              <a:t> a Levoči</a:t>
            </a:r>
          </a:p>
          <a:p>
            <a:r>
              <a:rPr lang="sk-SK" sz="4800" dirty="0"/>
              <a:t>Prírodné klenoty pohraničia – veľký infraštruktúrny projekt</a:t>
            </a:r>
            <a:endParaRPr lang="sk-SK" sz="4400" dirty="0"/>
          </a:p>
          <a:p>
            <a:endParaRPr lang="sk-SK" sz="4800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702817" y="4952635"/>
            <a:ext cx="4427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sk-SK" sz="1400" dirty="0">
                <a:solidFill>
                  <a:srgbClr val="D24726"/>
                </a:solidFill>
              </a:rPr>
              <a:t>nadväzovanie na doterajšiu spoluprácu</a:t>
            </a:r>
          </a:p>
          <a:p>
            <a:pPr lvl="0" algn="r"/>
            <a:endParaRPr lang="sk-SK" sz="1400" dirty="0">
              <a:solidFill>
                <a:srgbClr val="D24726"/>
              </a:solidFill>
            </a:endParaRPr>
          </a:p>
          <a:p>
            <a:pPr lvl="0" algn="r"/>
            <a:r>
              <a:rPr lang="sk-SK" sz="1400" dirty="0">
                <a:solidFill>
                  <a:srgbClr val="D24726"/>
                </a:solidFill>
              </a:rPr>
              <a:t>ponúkanie nových inovatívnych možností </a:t>
            </a:r>
          </a:p>
          <a:p>
            <a:pPr lvl="0" algn="r"/>
            <a:endParaRPr lang="sk-SK" sz="1400" dirty="0">
              <a:solidFill>
                <a:srgbClr val="D24726"/>
              </a:solidFill>
            </a:endParaRPr>
          </a:p>
          <a:p>
            <a:pPr lvl="0" algn="r"/>
            <a:r>
              <a:rPr lang="sk-SK" sz="1400" dirty="0">
                <a:solidFill>
                  <a:srgbClr val="D24726"/>
                </a:solidFill>
              </a:rPr>
              <a:t>popularizácia kultúrneho dedičstva</a:t>
            </a:r>
          </a:p>
        </p:txBody>
      </p:sp>
    </p:spTree>
    <p:extLst>
      <p:ext uri="{BB962C8B-B14F-4D97-AF65-F5344CB8AC3E}">
        <p14:creationId xmlns:p14="http://schemas.microsoft.com/office/powerpoint/2010/main" val="26631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Potenciál spájania a kooperácie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1" y="1825625"/>
            <a:ext cx="7646042" cy="337140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Všetky spomínané projekty boli zamerané na podporu miestnej komunity a ponuku nových možností, ako rozvíjať záujem o historické dedičstvo a kultúru, prilákať turistov, ale v neposlednom rade aj podnecovať záujem miestnych obyvateľov – teda aktivizáciu komunity.</a:t>
            </a:r>
          </a:p>
          <a:p>
            <a:r>
              <a:rPr lang="sk-SK" dirty="0"/>
              <a:t>Všetky aktivity mali komunitný charakter a primárne sa zameriavali na popularizáciu kultúrneho a historického dedičstva. Oživovali historický priestor prostredníctvom animácie pamiatok, podporovali rozvoj zručností a kreativity miestnych komunít.</a:t>
            </a:r>
          </a:p>
          <a:p>
            <a:r>
              <a:rPr lang="sk-SK" dirty="0"/>
              <a:t>Nezanedbateľnou súčasťou projektov bola aj podpora aktívneho a zmysluplného trávenia voľného času a zapájanie obyvateľov do života v meste.</a:t>
            </a:r>
          </a:p>
        </p:txBody>
      </p:sp>
      <p:sp>
        <p:nvSpPr>
          <p:cNvPr id="4" name="Obdĺžnik 3"/>
          <p:cNvSpPr/>
          <p:nvPr/>
        </p:nvSpPr>
        <p:spPr>
          <a:xfrm>
            <a:off x="838201" y="5582817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solidFill>
                  <a:srgbClr val="D24726"/>
                </a:solidFill>
              </a:rPr>
              <a:t>Posilňujú sa tak vzájomné väzby  a vzťahy: 	obyvateľ – mesto ako kvalitný priestor na život </a:t>
            </a:r>
          </a:p>
          <a:p>
            <a:r>
              <a:rPr lang="sk-SK" sz="1600" dirty="0">
                <a:solidFill>
                  <a:srgbClr val="D24726"/>
                </a:solidFill>
              </a:rPr>
              <a:t>					návštevník – mesto ako atraktívna turistická destinácia </a:t>
            </a:r>
          </a:p>
        </p:txBody>
      </p:sp>
    </p:spTree>
    <p:extLst>
      <p:ext uri="{BB962C8B-B14F-4D97-AF65-F5344CB8AC3E}">
        <p14:creationId xmlns:p14="http://schemas.microsoft.com/office/powerpoint/2010/main" val="38385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 dobrej praxe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4402" y="1807696"/>
            <a:ext cx="4317123" cy="2396413"/>
          </a:xfrm>
        </p:spPr>
        <p:txBody>
          <a:bodyPr>
            <a:normAutofit fontScale="70000" lnSpcReduction="20000"/>
          </a:bodyPr>
          <a:lstStyle/>
          <a:p>
            <a:r>
              <a:rPr lang="sk-SK" sz="1900" dirty="0"/>
              <a:t>Tieto projekty však nie sú jediné. Mesto Levoča má       vo svojom portfóliu aj množstvo ďalších iniciatív             s aktívnym zapájaním miestnej komunity.</a:t>
            </a:r>
          </a:p>
          <a:p>
            <a:r>
              <a:rPr lang="sk-SK" sz="1900" dirty="0"/>
              <a:t>Jedným z najvýraznejších projektov je letný festival </a:t>
            </a:r>
            <a:r>
              <a:rPr lang="sk-SK" sz="1900" i="1" dirty="0"/>
              <a:t>Tajomná Levoča </a:t>
            </a:r>
            <a:r>
              <a:rPr lang="sk-SK" sz="1900" dirty="0"/>
              <a:t>a projekt </a:t>
            </a:r>
            <a:r>
              <a:rPr lang="sk-SK" sz="1900" i="1" dirty="0"/>
              <a:t>Radnica otvorená komunitám</a:t>
            </a:r>
            <a:r>
              <a:rPr lang="sk-SK" sz="1900" dirty="0"/>
              <a:t>. Obe aktivity sú príkladom dobrej praxe, ako možno efektívne zapájať obyvateľov do aktívneho mestského života.</a:t>
            </a:r>
            <a:endParaRPr lang="sk-SK" dirty="0"/>
          </a:p>
        </p:txBody>
      </p:sp>
      <p:pic>
        <p:nvPicPr>
          <p:cNvPr id="4" name="Obrázok 3" descr="https://www.levoca.sk/wp-content/uploads/2023/06/radnica-otvorena-komunitam-event-600x3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35" y="1578755"/>
            <a:ext cx="3613963" cy="19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838199" y="456741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Open Sans"/>
              </a:rPr>
              <a:t>Zámerom projektu je oživenie autenticity pamiatky stavebnými prácami a reštaurátorskými prácami a jej následná prezentácia nadväzujúca na historický odkaz – mesto slúžiace rôznym komunitám, ktoré svojimi aktivitami prispejú k zviditeľneniu kultúrneho dedičstva rešpektujúc  historickú hodnotu a pôvodnú funkciu radnice</a:t>
            </a:r>
            <a:endParaRPr lang="sk-SK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35" y="3928803"/>
            <a:ext cx="3670166" cy="244677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C35C3575-A1F5-D69C-544B-53FAF5040F71}"/>
              </a:ext>
            </a:extLst>
          </p:cNvPr>
          <p:cNvSpPr txBox="1"/>
          <p:nvPr/>
        </p:nvSpPr>
        <p:spPr>
          <a:xfrm>
            <a:off x="4154991" y="6006248"/>
            <a:ext cx="3361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DD462F"/>
                </a:solidFill>
              </a:rPr>
              <a:t>Radnica otvorená komunitám</a:t>
            </a:r>
            <a:endParaRPr lang="sk-SK" dirty="0">
              <a:solidFill>
                <a:srgbClr val="DD4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 dobrej praxe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1" y="1825625"/>
            <a:ext cx="6240516" cy="372383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Predmetom projektu bola rekonštrukcia a revitalizácia                                                   národnej kultúrnej pamiatky – historickej radnice. Súčasťou projektu bolo aj zvyšovanie povedomia o kultúrnych a spoločenských problémoch, prispievanie k ich riešeniu, podpora kreatívneho priemyslu a nadväzovanie medzinárodnej spolupráce.</a:t>
            </a:r>
          </a:p>
          <a:p>
            <a:r>
              <a:rPr lang="sk-SK" dirty="0"/>
              <a:t>Na primárny cieľ – rekonštrukciu národnej kultúrnej pamiatky – nadväzovala realizácia    tzv. mäkkých aktivít, zameraných na kultúrny život mestských komunít.</a:t>
            </a:r>
          </a:p>
          <a:p>
            <a:r>
              <a:rPr lang="sk-SK" dirty="0"/>
              <a:t>Išlo o kultúrno-spoločenské podujatia a festivaly, vzdelávacie semináre pre miestnych žiakov a študentov na tému podnikania v kreatívnom priemysle, ako aj o tri hlavné konferencie, ktoré sprevádzala séria kultúrnych podujatí a tlačových konferencií.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891" y="1635193"/>
            <a:ext cx="3430910" cy="22872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91" y="4209392"/>
            <a:ext cx="3430910" cy="2287273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506598" y="5982615"/>
            <a:ext cx="294503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solidFill>
                  <a:srgbClr val="D247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Radnica otvorená komunitám</a:t>
            </a:r>
            <a:endParaRPr lang="sk-SK" sz="1600" dirty="0">
              <a:solidFill>
                <a:srgbClr val="D247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vítací doku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24_TF02923944" id="{D2CC811B-4015-40BF-8DC8-2AE61141D668}" vid="{B88DD251-8FBC-4EFC-BB2C-0F18831E03CC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Víta vás PowerPoint</Template>
  <TotalTime>1256</TotalTime>
  <Words>2061</Words>
  <Application>Microsoft Office PowerPoint</Application>
  <PresentationFormat>Širokouhlá</PresentationFormat>
  <Paragraphs>119</Paragraphs>
  <Slides>25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Segoe UI</vt:lpstr>
      <vt:lpstr>Segoe UI Light</vt:lpstr>
      <vt:lpstr>Uvítací dokument</vt:lpstr>
      <vt:lpstr>Produkty cestovného ruchu  a projekty zapájajúce miestnych obyvateľov – na príklade mesta Levoča </vt:lpstr>
      <vt:lpstr>Kreovanie produktov turistického ruchu v meste Levoča s využitím historických architektonických pamiatok.  </vt:lpstr>
      <vt:lpstr>História, pamiatky - východiská</vt:lpstr>
      <vt:lpstr>Základné piliere</vt:lpstr>
      <vt:lpstr>Spájanie  - nové možnosti</vt:lpstr>
      <vt:lpstr>Potenciál spájania a kooperácie</vt:lpstr>
      <vt:lpstr>Potenciál spájania a kooperácie</vt:lpstr>
      <vt:lpstr>Príklady dobrej praxe</vt:lpstr>
      <vt:lpstr>Príklady dobrej praxe</vt:lpstr>
      <vt:lpstr>Príklady dobrej praxe</vt:lpstr>
      <vt:lpstr>Príklady dobrej praxe</vt:lpstr>
      <vt:lpstr>Príklady dobrej praxe</vt:lpstr>
      <vt:lpstr> Príklady dobrej praxe</vt:lpstr>
      <vt:lpstr>Historická architektúra – nové možnosti</vt:lpstr>
      <vt:lpstr> Scénické programy – mesto ako kulisa</vt:lpstr>
      <vt:lpstr>Scénické programy – mesto ako kulisa</vt:lpstr>
      <vt:lpstr>Scénické programy – mesto ako kulisa</vt:lpstr>
      <vt:lpstr>Prichádza niekto ako kráľ</vt:lpstr>
      <vt:lpstr>Scénické programy – mesto ako kulisa</vt:lpstr>
      <vt:lpstr>Levoča kráľov</vt:lpstr>
      <vt:lpstr>Levoča kráľov</vt:lpstr>
      <vt:lpstr>Levoča kráľov</vt:lpstr>
      <vt:lpstr>Mesto – obyvatelia – pozitívna identifikácia</vt:lpstr>
      <vt:lpstr>25.6.2025   Stary Sacz</vt:lpstr>
      <vt:lpstr>25.6.2025   Stary Sacz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Kreovanie produktov turistického ruchu v meste Levoča s využitím historických architektonických pamiatok.</dc:title>
  <dc:creator>nemessanyi</dc:creator>
  <cp:keywords/>
  <cp:lastModifiedBy>pavukova</cp:lastModifiedBy>
  <cp:revision>88</cp:revision>
  <cp:lastPrinted>2025-06-23T08:39:26Z</cp:lastPrinted>
  <dcterms:created xsi:type="dcterms:W3CDTF">2025-06-09T05:07:11Z</dcterms:created>
  <dcterms:modified xsi:type="dcterms:W3CDTF">2025-06-24T11:23:52Z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