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Lst>
  <p:sldIdLst>
    <p:sldId id="305" r:id="rId2"/>
    <p:sldId id="260" r:id="rId3"/>
    <p:sldId id="266" r:id="rId4"/>
    <p:sldId id="264" r:id="rId5"/>
    <p:sldId id="265" r:id="rId6"/>
    <p:sldId id="267" r:id="rId7"/>
    <p:sldId id="268" r:id="rId8"/>
    <p:sldId id="263" r:id="rId9"/>
    <p:sldId id="279" r:id="rId10"/>
    <p:sldId id="269" r:id="rId11"/>
    <p:sldId id="272" r:id="rId12"/>
    <p:sldId id="271" r:id="rId13"/>
    <p:sldId id="273" r:id="rId14"/>
    <p:sldId id="274" r:id="rId15"/>
    <p:sldId id="276" r:id="rId16"/>
    <p:sldId id="277" r:id="rId17"/>
    <p:sldId id="275" r:id="rId18"/>
    <p:sldId id="278" r:id="rId19"/>
    <p:sldId id="304" r:id="rId20"/>
    <p:sldId id="270" r:id="rId21"/>
    <p:sldId id="280" r:id="rId22"/>
    <p:sldId id="281" r:id="rId23"/>
    <p:sldId id="288" r:id="rId24"/>
    <p:sldId id="283" r:id="rId25"/>
    <p:sldId id="284" r:id="rId26"/>
    <p:sldId id="290" r:id="rId27"/>
    <p:sldId id="291" r:id="rId28"/>
    <p:sldId id="287" r:id="rId29"/>
    <p:sldId id="289" r:id="rId30"/>
    <p:sldId id="292" r:id="rId31"/>
    <p:sldId id="285" r:id="rId32"/>
    <p:sldId id="293" r:id="rId33"/>
    <p:sldId id="294" r:id="rId34"/>
    <p:sldId id="295" r:id="rId35"/>
    <p:sldId id="297" r:id="rId36"/>
    <p:sldId id="298" r:id="rId37"/>
    <p:sldId id="299" r:id="rId38"/>
    <p:sldId id="300" r:id="rId39"/>
    <p:sldId id="301" r:id="rId40"/>
    <p:sldId id="302" r:id="rId41"/>
    <p:sldId id="303" r:id="rId4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6" autoAdjust="0"/>
    <p:restoredTop sz="94660"/>
  </p:normalViewPr>
  <p:slideViewPr>
    <p:cSldViewPr snapToGrid="0">
      <p:cViewPr varScale="1">
        <p:scale>
          <a:sx n="86" d="100"/>
          <a:sy n="86" d="100"/>
        </p:scale>
        <p:origin x="557"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915A528-0A90-4891-90FF-534ED259E383}"/>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087FC96D-35F1-4958-A3AC-6C636604EB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F9711B83-7E48-4FE8-AB1A-98B8F7C892C9}"/>
              </a:ext>
            </a:extLst>
          </p:cNvPr>
          <p:cNvSpPr>
            <a:spLocks noGrp="1"/>
          </p:cNvSpPr>
          <p:nvPr>
            <p:ph type="dt" sz="half" idx="10"/>
          </p:nvPr>
        </p:nvSpPr>
        <p:spPr/>
        <p:txBody>
          <a:bodyPr/>
          <a:lstStyle/>
          <a:p>
            <a:fld id="{4476C82F-993A-4528-A2FF-F9FB82E6AC3F}" type="datetimeFigureOut">
              <a:rPr lang="nb-NO" smtClean="0"/>
              <a:t>18.12.2024</a:t>
            </a:fld>
            <a:endParaRPr lang="nb-NO"/>
          </a:p>
        </p:txBody>
      </p:sp>
      <p:sp>
        <p:nvSpPr>
          <p:cNvPr id="5" name="Plassholder for bunntekst 4">
            <a:extLst>
              <a:ext uri="{FF2B5EF4-FFF2-40B4-BE49-F238E27FC236}">
                <a16:creationId xmlns:a16="http://schemas.microsoft.com/office/drawing/2014/main" id="{E60C56D9-5830-4957-B5E9-C993B2B5CB9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49E1EF6-D4E5-4916-B7CB-ADF28505ABD2}"/>
              </a:ext>
            </a:extLst>
          </p:cNvPr>
          <p:cNvSpPr>
            <a:spLocks noGrp="1"/>
          </p:cNvSpPr>
          <p:nvPr>
            <p:ph type="sldNum" sz="quarter" idx="12"/>
          </p:nvPr>
        </p:nvSpPr>
        <p:spPr/>
        <p:txBody>
          <a:bodyPr/>
          <a:lstStyle/>
          <a:p>
            <a:fld id="{5EA3740C-78CD-4835-B10A-61974D98F13E}" type="slidenum">
              <a:rPr lang="nb-NO" smtClean="0"/>
              <a:t>‹#›</a:t>
            </a:fld>
            <a:endParaRPr lang="nb-NO"/>
          </a:p>
        </p:txBody>
      </p:sp>
    </p:spTree>
    <p:extLst>
      <p:ext uri="{BB962C8B-B14F-4D97-AF65-F5344CB8AC3E}">
        <p14:creationId xmlns:p14="http://schemas.microsoft.com/office/powerpoint/2010/main" val="2552741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5CAF68-A43E-421A-B84B-59FB150D9B2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E2DDD12F-2CD9-4BF2-874F-260C1068B562}"/>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87CA61D1-C93D-4F52-A922-13ED843E31A7}"/>
              </a:ext>
            </a:extLst>
          </p:cNvPr>
          <p:cNvSpPr>
            <a:spLocks noGrp="1"/>
          </p:cNvSpPr>
          <p:nvPr>
            <p:ph type="dt" sz="half" idx="10"/>
          </p:nvPr>
        </p:nvSpPr>
        <p:spPr/>
        <p:txBody>
          <a:bodyPr/>
          <a:lstStyle/>
          <a:p>
            <a:fld id="{4476C82F-993A-4528-A2FF-F9FB82E6AC3F}" type="datetimeFigureOut">
              <a:rPr lang="nb-NO" smtClean="0"/>
              <a:t>18.12.2024</a:t>
            </a:fld>
            <a:endParaRPr lang="nb-NO"/>
          </a:p>
        </p:txBody>
      </p:sp>
      <p:sp>
        <p:nvSpPr>
          <p:cNvPr id="5" name="Plassholder for bunntekst 4">
            <a:extLst>
              <a:ext uri="{FF2B5EF4-FFF2-40B4-BE49-F238E27FC236}">
                <a16:creationId xmlns:a16="http://schemas.microsoft.com/office/drawing/2014/main" id="{A9E00F6D-B925-48EE-9A5E-5EDA5BB097D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0FC8580-72AC-42FB-BF0F-9E5E253478F8}"/>
              </a:ext>
            </a:extLst>
          </p:cNvPr>
          <p:cNvSpPr>
            <a:spLocks noGrp="1"/>
          </p:cNvSpPr>
          <p:nvPr>
            <p:ph type="sldNum" sz="quarter" idx="12"/>
          </p:nvPr>
        </p:nvSpPr>
        <p:spPr/>
        <p:txBody>
          <a:bodyPr/>
          <a:lstStyle/>
          <a:p>
            <a:fld id="{5EA3740C-78CD-4835-B10A-61974D98F13E}" type="slidenum">
              <a:rPr lang="nb-NO" smtClean="0"/>
              <a:t>‹#›</a:t>
            </a:fld>
            <a:endParaRPr lang="nb-NO"/>
          </a:p>
        </p:txBody>
      </p:sp>
    </p:spTree>
    <p:extLst>
      <p:ext uri="{BB962C8B-B14F-4D97-AF65-F5344CB8AC3E}">
        <p14:creationId xmlns:p14="http://schemas.microsoft.com/office/powerpoint/2010/main" val="76508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EA470604-C001-4C07-ABAD-4CE8F223D63D}"/>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A686FCF2-475A-4D05-A285-9F54835313EF}"/>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7D1D909-92CA-4A49-8F6D-DB8EE4BDC590}"/>
              </a:ext>
            </a:extLst>
          </p:cNvPr>
          <p:cNvSpPr>
            <a:spLocks noGrp="1"/>
          </p:cNvSpPr>
          <p:nvPr>
            <p:ph type="dt" sz="half" idx="10"/>
          </p:nvPr>
        </p:nvSpPr>
        <p:spPr/>
        <p:txBody>
          <a:bodyPr/>
          <a:lstStyle/>
          <a:p>
            <a:fld id="{4476C82F-993A-4528-A2FF-F9FB82E6AC3F}" type="datetimeFigureOut">
              <a:rPr lang="nb-NO" smtClean="0"/>
              <a:t>18.12.2024</a:t>
            </a:fld>
            <a:endParaRPr lang="nb-NO"/>
          </a:p>
        </p:txBody>
      </p:sp>
      <p:sp>
        <p:nvSpPr>
          <p:cNvPr id="5" name="Plassholder for bunntekst 4">
            <a:extLst>
              <a:ext uri="{FF2B5EF4-FFF2-40B4-BE49-F238E27FC236}">
                <a16:creationId xmlns:a16="http://schemas.microsoft.com/office/drawing/2014/main" id="{6BE0E63C-8FAF-4C7B-8E12-44C2B5A8961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ACA5B982-A229-43FC-9D6C-8D86920E7EDF}"/>
              </a:ext>
            </a:extLst>
          </p:cNvPr>
          <p:cNvSpPr>
            <a:spLocks noGrp="1"/>
          </p:cNvSpPr>
          <p:nvPr>
            <p:ph type="sldNum" sz="quarter" idx="12"/>
          </p:nvPr>
        </p:nvSpPr>
        <p:spPr/>
        <p:txBody>
          <a:bodyPr/>
          <a:lstStyle/>
          <a:p>
            <a:fld id="{5EA3740C-78CD-4835-B10A-61974D98F13E}" type="slidenum">
              <a:rPr lang="nb-NO" smtClean="0"/>
              <a:t>‹#›</a:t>
            </a:fld>
            <a:endParaRPr lang="nb-NO"/>
          </a:p>
        </p:txBody>
      </p:sp>
    </p:spTree>
    <p:extLst>
      <p:ext uri="{BB962C8B-B14F-4D97-AF65-F5344CB8AC3E}">
        <p14:creationId xmlns:p14="http://schemas.microsoft.com/office/powerpoint/2010/main" val="3144270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79B5CA3-E45C-47F7-B23D-35FBBE0E2CD5}"/>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851B5BB2-9EC4-4E71-BBCC-9928D6CC0E19}"/>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0951A58-EB6A-4A29-BB02-482E7BC6B56F}"/>
              </a:ext>
            </a:extLst>
          </p:cNvPr>
          <p:cNvSpPr>
            <a:spLocks noGrp="1"/>
          </p:cNvSpPr>
          <p:nvPr>
            <p:ph type="dt" sz="half" idx="10"/>
          </p:nvPr>
        </p:nvSpPr>
        <p:spPr/>
        <p:txBody>
          <a:bodyPr/>
          <a:lstStyle/>
          <a:p>
            <a:fld id="{4476C82F-993A-4528-A2FF-F9FB82E6AC3F}" type="datetimeFigureOut">
              <a:rPr lang="nb-NO" smtClean="0"/>
              <a:t>18.12.2024</a:t>
            </a:fld>
            <a:endParaRPr lang="nb-NO"/>
          </a:p>
        </p:txBody>
      </p:sp>
      <p:sp>
        <p:nvSpPr>
          <p:cNvPr id="5" name="Plassholder for bunntekst 4">
            <a:extLst>
              <a:ext uri="{FF2B5EF4-FFF2-40B4-BE49-F238E27FC236}">
                <a16:creationId xmlns:a16="http://schemas.microsoft.com/office/drawing/2014/main" id="{3491EF1C-8A82-4531-A8EB-E0A8D424D2F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5A5099B-F48A-4509-9690-BCC3125662CD}"/>
              </a:ext>
            </a:extLst>
          </p:cNvPr>
          <p:cNvSpPr>
            <a:spLocks noGrp="1"/>
          </p:cNvSpPr>
          <p:nvPr>
            <p:ph type="sldNum" sz="quarter" idx="12"/>
          </p:nvPr>
        </p:nvSpPr>
        <p:spPr/>
        <p:txBody>
          <a:bodyPr/>
          <a:lstStyle/>
          <a:p>
            <a:fld id="{5EA3740C-78CD-4835-B10A-61974D98F13E}" type="slidenum">
              <a:rPr lang="nb-NO" smtClean="0"/>
              <a:t>‹#›</a:t>
            </a:fld>
            <a:endParaRPr lang="nb-NO"/>
          </a:p>
        </p:txBody>
      </p:sp>
    </p:spTree>
    <p:extLst>
      <p:ext uri="{BB962C8B-B14F-4D97-AF65-F5344CB8AC3E}">
        <p14:creationId xmlns:p14="http://schemas.microsoft.com/office/powerpoint/2010/main" val="83534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A1F81E-84D1-4834-80B2-E4C7C45BECED}"/>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EAA71F7B-AF0A-4939-BB72-B145DA463C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527472C5-67EF-4E0B-82C2-4362D46BD6B4}"/>
              </a:ext>
            </a:extLst>
          </p:cNvPr>
          <p:cNvSpPr>
            <a:spLocks noGrp="1"/>
          </p:cNvSpPr>
          <p:nvPr>
            <p:ph type="dt" sz="half" idx="10"/>
          </p:nvPr>
        </p:nvSpPr>
        <p:spPr/>
        <p:txBody>
          <a:bodyPr/>
          <a:lstStyle/>
          <a:p>
            <a:fld id="{4476C82F-993A-4528-A2FF-F9FB82E6AC3F}" type="datetimeFigureOut">
              <a:rPr lang="nb-NO" smtClean="0"/>
              <a:t>18.12.2024</a:t>
            </a:fld>
            <a:endParaRPr lang="nb-NO"/>
          </a:p>
        </p:txBody>
      </p:sp>
      <p:sp>
        <p:nvSpPr>
          <p:cNvPr id="5" name="Plassholder for bunntekst 4">
            <a:extLst>
              <a:ext uri="{FF2B5EF4-FFF2-40B4-BE49-F238E27FC236}">
                <a16:creationId xmlns:a16="http://schemas.microsoft.com/office/drawing/2014/main" id="{31ACBA4E-4AE7-4B9E-BF45-DAB8E3A777C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559F0D-6661-4C25-937A-1157AF9123F7}"/>
              </a:ext>
            </a:extLst>
          </p:cNvPr>
          <p:cNvSpPr>
            <a:spLocks noGrp="1"/>
          </p:cNvSpPr>
          <p:nvPr>
            <p:ph type="sldNum" sz="quarter" idx="12"/>
          </p:nvPr>
        </p:nvSpPr>
        <p:spPr/>
        <p:txBody>
          <a:bodyPr/>
          <a:lstStyle/>
          <a:p>
            <a:fld id="{5EA3740C-78CD-4835-B10A-61974D98F13E}" type="slidenum">
              <a:rPr lang="nb-NO" smtClean="0"/>
              <a:t>‹#›</a:t>
            </a:fld>
            <a:endParaRPr lang="nb-NO"/>
          </a:p>
        </p:txBody>
      </p:sp>
    </p:spTree>
    <p:extLst>
      <p:ext uri="{BB962C8B-B14F-4D97-AF65-F5344CB8AC3E}">
        <p14:creationId xmlns:p14="http://schemas.microsoft.com/office/powerpoint/2010/main" val="2237818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A71294C-433E-4AB3-B3A1-75029C4CEE2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FC9A486-EFBD-4C05-857F-83F57DD192CD}"/>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992A83F6-AA12-4E0C-9078-EDDC289C404A}"/>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1D7CC016-CF40-43AF-A81A-5A67C8C1E12E}"/>
              </a:ext>
            </a:extLst>
          </p:cNvPr>
          <p:cNvSpPr>
            <a:spLocks noGrp="1"/>
          </p:cNvSpPr>
          <p:nvPr>
            <p:ph type="dt" sz="half" idx="10"/>
          </p:nvPr>
        </p:nvSpPr>
        <p:spPr/>
        <p:txBody>
          <a:bodyPr/>
          <a:lstStyle/>
          <a:p>
            <a:fld id="{4476C82F-993A-4528-A2FF-F9FB82E6AC3F}" type="datetimeFigureOut">
              <a:rPr lang="nb-NO" smtClean="0"/>
              <a:t>18.12.2024</a:t>
            </a:fld>
            <a:endParaRPr lang="nb-NO"/>
          </a:p>
        </p:txBody>
      </p:sp>
      <p:sp>
        <p:nvSpPr>
          <p:cNvPr id="6" name="Plassholder for bunntekst 5">
            <a:extLst>
              <a:ext uri="{FF2B5EF4-FFF2-40B4-BE49-F238E27FC236}">
                <a16:creationId xmlns:a16="http://schemas.microsoft.com/office/drawing/2014/main" id="{84DFDF64-3D31-41E7-9C49-EE94A314ADD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0A98661-5573-4EA9-A82B-4B81FB4428F8}"/>
              </a:ext>
            </a:extLst>
          </p:cNvPr>
          <p:cNvSpPr>
            <a:spLocks noGrp="1"/>
          </p:cNvSpPr>
          <p:nvPr>
            <p:ph type="sldNum" sz="quarter" idx="12"/>
          </p:nvPr>
        </p:nvSpPr>
        <p:spPr/>
        <p:txBody>
          <a:bodyPr/>
          <a:lstStyle/>
          <a:p>
            <a:fld id="{5EA3740C-78CD-4835-B10A-61974D98F13E}" type="slidenum">
              <a:rPr lang="nb-NO" smtClean="0"/>
              <a:t>‹#›</a:t>
            </a:fld>
            <a:endParaRPr lang="nb-NO"/>
          </a:p>
        </p:txBody>
      </p:sp>
    </p:spTree>
    <p:extLst>
      <p:ext uri="{BB962C8B-B14F-4D97-AF65-F5344CB8AC3E}">
        <p14:creationId xmlns:p14="http://schemas.microsoft.com/office/powerpoint/2010/main" val="2930888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5B90F71-DA08-488C-B360-C58DAB91C98F}"/>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907C64F-2ABF-4591-B585-039E9C2D7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9F910D0C-B98B-4A07-A697-4E5C8E24678B}"/>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CA95BE7A-353C-4F04-9B43-4F109821EE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4525E868-EDE8-4981-8545-DE90547D4DFF}"/>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C0CAB281-D610-4413-9366-28A150255320}"/>
              </a:ext>
            </a:extLst>
          </p:cNvPr>
          <p:cNvSpPr>
            <a:spLocks noGrp="1"/>
          </p:cNvSpPr>
          <p:nvPr>
            <p:ph type="dt" sz="half" idx="10"/>
          </p:nvPr>
        </p:nvSpPr>
        <p:spPr/>
        <p:txBody>
          <a:bodyPr/>
          <a:lstStyle/>
          <a:p>
            <a:fld id="{4476C82F-993A-4528-A2FF-F9FB82E6AC3F}" type="datetimeFigureOut">
              <a:rPr lang="nb-NO" smtClean="0"/>
              <a:t>18.12.2024</a:t>
            </a:fld>
            <a:endParaRPr lang="nb-NO"/>
          </a:p>
        </p:txBody>
      </p:sp>
      <p:sp>
        <p:nvSpPr>
          <p:cNvPr id="8" name="Plassholder for bunntekst 7">
            <a:extLst>
              <a:ext uri="{FF2B5EF4-FFF2-40B4-BE49-F238E27FC236}">
                <a16:creationId xmlns:a16="http://schemas.microsoft.com/office/drawing/2014/main" id="{9B348363-B312-425B-B3B0-8ACA7B42EA9B}"/>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282BDC56-AA68-4851-865F-D349D6D66329}"/>
              </a:ext>
            </a:extLst>
          </p:cNvPr>
          <p:cNvSpPr>
            <a:spLocks noGrp="1"/>
          </p:cNvSpPr>
          <p:nvPr>
            <p:ph type="sldNum" sz="quarter" idx="12"/>
          </p:nvPr>
        </p:nvSpPr>
        <p:spPr/>
        <p:txBody>
          <a:bodyPr/>
          <a:lstStyle/>
          <a:p>
            <a:fld id="{5EA3740C-78CD-4835-B10A-61974D98F13E}" type="slidenum">
              <a:rPr lang="nb-NO" smtClean="0"/>
              <a:t>‹#›</a:t>
            </a:fld>
            <a:endParaRPr lang="nb-NO"/>
          </a:p>
        </p:txBody>
      </p:sp>
    </p:spTree>
    <p:extLst>
      <p:ext uri="{BB962C8B-B14F-4D97-AF65-F5344CB8AC3E}">
        <p14:creationId xmlns:p14="http://schemas.microsoft.com/office/powerpoint/2010/main" val="628277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76F432-46D9-4734-B102-5F9BE02ED472}"/>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11CA83D4-E0FF-4AB3-ABFA-4E5CFD0B4D7F}"/>
              </a:ext>
            </a:extLst>
          </p:cNvPr>
          <p:cNvSpPr>
            <a:spLocks noGrp="1"/>
          </p:cNvSpPr>
          <p:nvPr>
            <p:ph type="dt" sz="half" idx="10"/>
          </p:nvPr>
        </p:nvSpPr>
        <p:spPr/>
        <p:txBody>
          <a:bodyPr/>
          <a:lstStyle/>
          <a:p>
            <a:fld id="{4476C82F-993A-4528-A2FF-F9FB82E6AC3F}" type="datetimeFigureOut">
              <a:rPr lang="nb-NO" smtClean="0"/>
              <a:t>18.12.2024</a:t>
            </a:fld>
            <a:endParaRPr lang="nb-NO"/>
          </a:p>
        </p:txBody>
      </p:sp>
      <p:sp>
        <p:nvSpPr>
          <p:cNvPr id="4" name="Plassholder for bunntekst 3">
            <a:extLst>
              <a:ext uri="{FF2B5EF4-FFF2-40B4-BE49-F238E27FC236}">
                <a16:creationId xmlns:a16="http://schemas.microsoft.com/office/drawing/2014/main" id="{753DC645-4C87-46DA-B09D-8FAA9557FF2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F7788B9-265F-4A21-9315-8C7766E00BC2}"/>
              </a:ext>
            </a:extLst>
          </p:cNvPr>
          <p:cNvSpPr>
            <a:spLocks noGrp="1"/>
          </p:cNvSpPr>
          <p:nvPr>
            <p:ph type="sldNum" sz="quarter" idx="12"/>
          </p:nvPr>
        </p:nvSpPr>
        <p:spPr/>
        <p:txBody>
          <a:bodyPr/>
          <a:lstStyle/>
          <a:p>
            <a:fld id="{5EA3740C-78CD-4835-B10A-61974D98F13E}" type="slidenum">
              <a:rPr lang="nb-NO" smtClean="0"/>
              <a:t>‹#›</a:t>
            </a:fld>
            <a:endParaRPr lang="nb-NO"/>
          </a:p>
        </p:txBody>
      </p:sp>
    </p:spTree>
    <p:extLst>
      <p:ext uri="{BB962C8B-B14F-4D97-AF65-F5344CB8AC3E}">
        <p14:creationId xmlns:p14="http://schemas.microsoft.com/office/powerpoint/2010/main" val="925172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356C48E-9345-4150-9D1E-F69B59755253}"/>
              </a:ext>
            </a:extLst>
          </p:cNvPr>
          <p:cNvSpPr>
            <a:spLocks noGrp="1"/>
          </p:cNvSpPr>
          <p:nvPr>
            <p:ph type="dt" sz="half" idx="10"/>
          </p:nvPr>
        </p:nvSpPr>
        <p:spPr/>
        <p:txBody>
          <a:bodyPr/>
          <a:lstStyle/>
          <a:p>
            <a:fld id="{4476C82F-993A-4528-A2FF-F9FB82E6AC3F}" type="datetimeFigureOut">
              <a:rPr lang="nb-NO" smtClean="0"/>
              <a:t>18.12.2024</a:t>
            </a:fld>
            <a:endParaRPr lang="nb-NO"/>
          </a:p>
        </p:txBody>
      </p:sp>
      <p:sp>
        <p:nvSpPr>
          <p:cNvPr id="3" name="Plassholder for bunntekst 2">
            <a:extLst>
              <a:ext uri="{FF2B5EF4-FFF2-40B4-BE49-F238E27FC236}">
                <a16:creationId xmlns:a16="http://schemas.microsoft.com/office/drawing/2014/main" id="{DC65832A-EBD8-4DFB-9973-885F7BCBC0FE}"/>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B03CBF6-3453-4138-886E-74F7D4C3AFF8}"/>
              </a:ext>
            </a:extLst>
          </p:cNvPr>
          <p:cNvSpPr>
            <a:spLocks noGrp="1"/>
          </p:cNvSpPr>
          <p:nvPr>
            <p:ph type="sldNum" sz="quarter" idx="12"/>
          </p:nvPr>
        </p:nvSpPr>
        <p:spPr/>
        <p:txBody>
          <a:bodyPr/>
          <a:lstStyle/>
          <a:p>
            <a:fld id="{5EA3740C-78CD-4835-B10A-61974D98F13E}" type="slidenum">
              <a:rPr lang="nb-NO" smtClean="0"/>
              <a:t>‹#›</a:t>
            </a:fld>
            <a:endParaRPr lang="nb-NO"/>
          </a:p>
        </p:txBody>
      </p:sp>
    </p:spTree>
    <p:extLst>
      <p:ext uri="{BB962C8B-B14F-4D97-AF65-F5344CB8AC3E}">
        <p14:creationId xmlns:p14="http://schemas.microsoft.com/office/powerpoint/2010/main" val="2643632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E4A2CE8-8CC2-4B49-BE28-716AFC9D4956}"/>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DCFDB926-9E3C-4847-A215-84B9672AD0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46BFDA92-FFBB-4514-AF20-FC135CAA32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1B6718C5-6158-45BE-ACF6-2BBB641AB91A}"/>
              </a:ext>
            </a:extLst>
          </p:cNvPr>
          <p:cNvSpPr>
            <a:spLocks noGrp="1"/>
          </p:cNvSpPr>
          <p:nvPr>
            <p:ph type="dt" sz="half" idx="10"/>
          </p:nvPr>
        </p:nvSpPr>
        <p:spPr/>
        <p:txBody>
          <a:bodyPr/>
          <a:lstStyle/>
          <a:p>
            <a:fld id="{4476C82F-993A-4528-A2FF-F9FB82E6AC3F}" type="datetimeFigureOut">
              <a:rPr lang="nb-NO" smtClean="0"/>
              <a:t>18.12.2024</a:t>
            </a:fld>
            <a:endParaRPr lang="nb-NO"/>
          </a:p>
        </p:txBody>
      </p:sp>
      <p:sp>
        <p:nvSpPr>
          <p:cNvPr id="6" name="Plassholder for bunntekst 5">
            <a:extLst>
              <a:ext uri="{FF2B5EF4-FFF2-40B4-BE49-F238E27FC236}">
                <a16:creationId xmlns:a16="http://schemas.microsoft.com/office/drawing/2014/main" id="{732E052A-A857-4B5C-9F33-0BAF1CC2346E}"/>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D208593-EB04-4AED-B02A-7D1574B4F649}"/>
              </a:ext>
            </a:extLst>
          </p:cNvPr>
          <p:cNvSpPr>
            <a:spLocks noGrp="1"/>
          </p:cNvSpPr>
          <p:nvPr>
            <p:ph type="sldNum" sz="quarter" idx="12"/>
          </p:nvPr>
        </p:nvSpPr>
        <p:spPr/>
        <p:txBody>
          <a:bodyPr/>
          <a:lstStyle/>
          <a:p>
            <a:fld id="{5EA3740C-78CD-4835-B10A-61974D98F13E}" type="slidenum">
              <a:rPr lang="nb-NO" smtClean="0"/>
              <a:t>‹#›</a:t>
            </a:fld>
            <a:endParaRPr lang="nb-NO"/>
          </a:p>
        </p:txBody>
      </p:sp>
    </p:spTree>
    <p:extLst>
      <p:ext uri="{BB962C8B-B14F-4D97-AF65-F5344CB8AC3E}">
        <p14:creationId xmlns:p14="http://schemas.microsoft.com/office/powerpoint/2010/main" val="4266814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A9E0D11-1058-4EAD-B80A-5CD3983976D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3F4A41D3-5B49-4D60-9F22-0CA3752035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182466-BA7C-4772-9C4C-A0B8735F60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8B2C4A09-60D9-4645-AC67-3006A2DE1317}"/>
              </a:ext>
            </a:extLst>
          </p:cNvPr>
          <p:cNvSpPr>
            <a:spLocks noGrp="1"/>
          </p:cNvSpPr>
          <p:nvPr>
            <p:ph type="dt" sz="half" idx="10"/>
          </p:nvPr>
        </p:nvSpPr>
        <p:spPr/>
        <p:txBody>
          <a:bodyPr/>
          <a:lstStyle/>
          <a:p>
            <a:fld id="{4476C82F-993A-4528-A2FF-F9FB82E6AC3F}" type="datetimeFigureOut">
              <a:rPr lang="nb-NO" smtClean="0"/>
              <a:t>18.12.2024</a:t>
            </a:fld>
            <a:endParaRPr lang="nb-NO"/>
          </a:p>
        </p:txBody>
      </p:sp>
      <p:sp>
        <p:nvSpPr>
          <p:cNvPr id="6" name="Plassholder for bunntekst 5">
            <a:extLst>
              <a:ext uri="{FF2B5EF4-FFF2-40B4-BE49-F238E27FC236}">
                <a16:creationId xmlns:a16="http://schemas.microsoft.com/office/drawing/2014/main" id="{32F57DD3-013A-4802-8D6D-9F8325B4DEA1}"/>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985F9161-DADD-4230-80CE-CA170F46D3F9}"/>
              </a:ext>
            </a:extLst>
          </p:cNvPr>
          <p:cNvSpPr>
            <a:spLocks noGrp="1"/>
          </p:cNvSpPr>
          <p:nvPr>
            <p:ph type="sldNum" sz="quarter" idx="12"/>
          </p:nvPr>
        </p:nvSpPr>
        <p:spPr/>
        <p:txBody>
          <a:bodyPr/>
          <a:lstStyle/>
          <a:p>
            <a:fld id="{5EA3740C-78CD-4835-B10A-61974D98F13E}" type="slidenum">
              <a:rPr lang="nb-NO" smtClean="0"/>
              <a:t>‹#›</a:t>
            </a:fld>
            <a:endParaRPr lang="nb-NO"/>
          </a:p>
        </p:txBody>
      </p:sp>
    </p:spTree>
    <p:extLst>
      <p:ext uri="{BB962C8B-B14F-4D97-AF65-F5344CB8AC3E}">
        <p14:creationId xmlns:p14="http://schemas.microsoft.com/office/powerpoint/2010/main" val="65017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659E9656-9867-4594-8D14-61E3EA3446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525E74B-6FF1-421D-A2FB-FD19D319D3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BA57F1B-9015-4957-A549-BCAABB1B9F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76C82F-993A-4528-A2FF-F9FB82E6AC3F}" type="datetimeFigureOut">
              <a:rPr lang="nb-NO" smtClean="0"/>
              <a:t>18.12.2024</a:t>
            </a:fld>
            <a:endParaRPr lang="nb-NO"/>
          </a:p>
        </p:txBody>
      </p:sp>
      <p:sp>
        <p:nvSpPr>
          <p:cNvPr id="5" name="Plassholder for bunntekst 4">
            <a:extLst>
              <a:ext uri="{FF2B5EF4-FFF2-40B4-BE49-F238E27FC236}">
                <a16:creationId xmlns:a16="http://schemas.microsoft.com/office/drawing/2014/main" id="{C0B99CF3-4A91-45F8-A35A-38FC569565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3A6EBA97-0B7A-453C-A11A-C42CC87912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A3740C-78CD-4835-B10A-61974D98F13E}" type="slidenum">
              <a:rPr lang="nb-NO" smtClean="0"/>
              <a:t>‹#›</a:t>
            </a:fld>
            <a:endParaRPr lang="nb-NO"/>
          </a:p>
        </p:txBody>
      </p:sp>
    </p:spTree>
    <p:extLst>
      <p:ext uri="{BB962C8B-B14F-4D97-AF65-F5344CB8AC3E}">
        <p14:creationId xmlns:p14="http://schemas.microsoft.com/office/powerpoint/2010/main" val="292540963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kulturarvskolen.no/kulturarven/#video"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EA52DC-E8F5-4846-9231-8E8156E402C5}"/>
              </a:ext>
            </a:extLst>
          </p:cNvPr>
          <p:cNvSpPr>
            <a:spLocks noGrp="1"/>
          </p:cNvSpPr>
          <p:nvPr>
            <p:ph type="title"/>
          </p:nvPr>
        </p:nvSpPr>
        <p:spPr>
          <a:xfrm>
            <a:off x="838199" y="180459"/>
            <a:ext cx="10515600" cy="1325563"/>
          </a:xfrm>
        </p:spPr>
        <p:txBody>
          <a:bodyPr/>
          <a:lstStyle/>
          <a:p>
            <a:pPr algn="ctr"/>
            <a:r>
              <a:rPr lang="nb-NO" b="1" dirty="0"/>
              <a:t>THE CULTURAL HERITAGE SCHOOL</a:t>
            </a:r>
          </a:p>
        </p:txBody>
      </p:sp>
      <p:pic>
        <p:nvPicPr>
          <p:cNvPr id="4" name="Bilde 3">
            <a:extLst>
              <a:ext uri="{FF2B5EF4-FFF2-40B4-BE49-F238E27FC236}">
                <a16:creationId xmlns:a16="http://schemas.microsoft.com/office/drawing/2014/main" id="{11E2FA25-97DD-46D6-95E4-EE68ADF3F2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702" t="14467" r="19502" b="20939"/>
          <a:stretch/>
        </p:blipFill>
        <p:spPr>
          <a:xfrm>
            <a:off x="2515408" y="1869970"/>
            <a:ext cx="7161182" cy="4015617"/>
          </a:xfrm>
          <a:prstGeom prst="rect">
            <a:avLst/>
          </a:prstGeom>
        </p:spPr>
      </p:pic>
      <p:sp>
        <p:nvSpPr>
          <p:cNvPr id="6" name="TekstSylinder 5">
            <a:extLst>
              <a:ext uri="{FF2B5EF4-FFF2-40B4-BE49-F238E27FC236}">
                <a16:creationId xmlns:a16="http://schemas.microsoft.com/office/drawing/2014/main" id="{4CA4182F-A755-43F7-9A7F-90C502E781F1}"/>
              </a:ext>
            </a:extLst>
          </p:cNvPr>
          <p:cNvSpPr txBox="1"/>
          <p:nvPr/>
        </p:nvSpPr>
        <p:spPr>
          <a:xfrm>
            <a:off x="3935068" y="1147736"/>
            <a:ext cx="6094070" cy="461665"/>
          </a:xfrm>
          <a:prstGeom prst="rect">
            <a:avLst/>
          </a:prstGeom>
          <a:noFill/>
        </p:spPr>
        <p:txBody>
          <a:bodyPr wrap="square">
            <a:spAutoFit/>
          </a:bodyPr>
          <a:lstStyle/>
          <a:p>
            <a:r>
              <a:rPr kumimoji="0" lang="nb-NO" altLang="nb-NO" sz="2400" b="1" i="0" u="none" strike="noStrike" cap="none" normalizeH="0" baseline="0" dirty="0">
                <a:ln>
                  <a:noFill/>
                </a:ln>
                <a:solidFill>
                  <a:srgbClr val="1F1F1F"/>
                </a:solidFill>
                <a:effectLst/>
                <a:latin typeface="inherit"/>
              </a:rPr>
              <a:t>PROTECTION THROUGH USE </a:t>
            </a:r>
            <a:endParaRPr lang="nb-NO" sz="2400" dirty="0"/>
          </a:p>
        </p:txBody>
      </p:sp>
      <p:sp>
        <p:nvSpPr>
          <p:cNvPr id="7" name="TekstSylinder 6">
            <a:extLst>
              <a:ext uri="{FF2B5EF4-FFF2-40B4-BE49-F238E27FC236}">
                <a16:creationId xmlns:a16="http://schemas.microsoft.com/office/drawing/2014/main" id="{78338A96-D7B3-4688-99B1-486C4A525A34}"/>
              </a:ext>
            </a:extLst>
          </p:cNvPr>
          <p:cNvSpPr txBox="1"/>
          <p:nvPr/>
        </p:nvSpPr>
        <p:spPr>
          <a:xfrm>
            <a:off x="4637426" y="6146156"/>
            <a:ext cx="2917145" cy="369332"/>
          </a:xfrm>
          <a:prstGeom prst="rect">
            <a:avLst/>
          </a:prstGeom>
          <a:noFill/>
        </p:spPr>
        <p:txBody>
          <a:bodyPr wrap="square" rtlCol="0">
            <a:spAutoFit/>
          </a:bodyPr>
          <a:lstStyle/>
          <a:p>
            <a:r>
              <a:rPr lang="nb-NO" dirty="0"/>
              <a:t>Marita Grøtan Heggstad</a:t>
            </a:r>
          </a:p>
        </p:txBody>
      </p:sp>
    </p:spTree>
    <p:extLst>
      <p:ext uri="{BB962C8B-B14F-4D97-AF65-F5344CB8AC3E}">
        <p14:creationId xmlns:p14="http://schemas.microsoft.com/office/powerpoint/2010/main" val="962245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346D2A-D4CC-40D8-A10C-A2BF99B19F92}"/>
              </a:ext>
            </a:extLst>
          </p:cNvPr>
          <p:cNvSpPr>
            <a:spLocks noGrp="1"/>
          </p:cNvSpPr>
          <p:nvPr>
            <p:ph type="title"/>
          </p:nvPr>
        </p:nvSpPr>
        <p:spPr>
          <a:xfrm>
            <a:off x="4572443" y="119369"/>
            <a:ext cx="6780145" cy="1325563"/>
          </a:xfrm>
        </p:spPr>
        <p:txBody>
          <a:bodyPr>
            <a:normAutofit/>
          </a:bodyPr>
          <a:lstStyle/>
          <a:p>
            <a:pPr algn="ctr"/>
            <a:r>
              <a:rPr lang="nb-NO" sz="4000" b="1" dirty="0"/>
              <a:t>CLICK ON THE MAP OF NORWAY</a:t>
            </a:r>
          </a:p>
        </p:txBody>
      </p:sp>
      <p:pic>
        <p:nvPicPr>
          <p:cNvPr id="4" name="Picture 4">
            <a:extLst>
              <a:ext uri="{FF2B5EF4-FFF2-40B4-BE49-F238E27FC236}">
                <a16:creationId xmlns:a16="http://schemas.microsoft.com/office/drawing/2014/main" id="{3D26BC65-49FD-4AA0-A6A7-271C06AC05F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953" t="12115" r="3482" b="1982"/>
          <a:stretch/>
        </p:blipFill>
        <p:spPr bwMode="auto">
          <a:xfrm>
            <a:off x="838200" y="2014281"/>
            <a:ext cx="3005351" cy="4493895"/>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97C31DDE-5FA4-4A74-84A5-2FDE170EA505}"/>
              </a:ext>
            </a:extLst>
          </p:cNvPr>
          <p:cNvSpPr txBox="1"/>
          <p:nvPr/>
        </p:nvSpPr>
        <p:spPr>
          <a:xfrm>
            <a:off x="838200" y="315148"/>
            <a:ext cx="3234113"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2: Immersion in cultural heritage near you</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Let the students click on the map of Norway and discover the rich cultural heritage where they live.</a:t>
            </a:r>
            <a:endParaRPr lang="en-US" sz="1600" b="0" dirty="0">
              <a:effectLst/>
            </a:endParaRPr>
          </a:p>
          <a:p>
            <a:br>
              <a:rPr lang="en-US" dirty="0"/>
            </a:br>
            <a:endParaRPr lang="nb-NO" dirty="0"/>
          </a:p>
        </p:txBody>
      </p:sp>
      <p:pic>
        <p:nvPicPr>
          <p:cNvPr id="11268" name="Picture 4">
            <a:extLst>
              <a:ext uri="{FF2B5EF4-FFF2-40B4-BE49-F238E27FC236}">
                <a16:creationId xmlns:a16="http://schemas.microsoft.com/office/drawing/2014/main" id="{C71FFED5-8C4F-40E6-A1D6-7B09F7C150C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2313" y="1071234"/>
            <a:ext cx="4531995" cy="5481023"/>
          </a:xfrm>
          <a:prstGeom prst="rect">
            <a:avLst/>
          </a:prstGeom>
          <a:noFill/>
          <a:extLst>
            <a:ext uri="{909E8E84-426E-40DD-AFC4-6F175D3DCCD1}">
              <a14:hiddenFill xmlns:a14="http://schemas.microsoft.com/office/drawing/2010/main">
                <a:solidFill>
                  <a:srgbClr val="FFFFFF"/>
                </a:solidFill>
              </a14:hiddenFill>
            </a:ext>
          </a:extLst>
        </p:spPr>
      </p:pic>
      <p:sp>
        <p:nvSpPr>
          <p:cNvPr id="10" name="Plassholder for innhold 2">
            <a:extLst>
              <a:ext uri="{FF2B5EF4-FFF2-40B4-BE49-F238E27FC236}">
                <a16:creationId xmlns:a16="http://schemas.microsoft.com/office/drawing/2014/main" id="{A8113CCB-0049-4D4A-B0DE-BE638F5D34D8}"/>
              </a:ext>
            </a:extLst>
          </p:cNvPr>
          <p:cNvSpPr txBox="1">
            <a:spLocks/>
          </p:cNvSpPr>
          <p:nvPr/>
        </p:nvSpPr>
        <p:spPr>
          <a:xfrm>
            <a:off x="7156315" y="2603109"/>
            <a:ext cx="4682106" cy="48808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b-NO" sz="2400" dirty="0"/>
              <a:t>Discover </a:t>
            </a:r>
            <a:r>
              <a:rPr lang="nb-NO" sz="2400" dirty="0" err="1"/>
              <a:t>the</a:t>
            </a:r>
            <a:r>
              <a:rPr lang="nb-NO" sz="2400" dirty="0"/>
              <a:t> </a:t>
            </a:r>
            <a:r>
              <a:rPr lang="nb-NO" sz="2400" dirty="0" err="1"/>
              <a:t>rich</a:t>
            </a:r>
            <a:r>
              <a:rPr lang="nb-NO" sz="2400" dirty="0"/>
              <a:t> </a:t>
            </a:r>
            <a:r>
              <a:rPr lang="nb-NO" sz="2400" dirty="0" err="1"/>
              <a:t>cultural</a:t>
            </a:r>
            <a:r>
              <a:rPr lang="nb-NO" sz="2400" dirty="0"/>
              <a:t> </a:t>
            </a:r>
            <a:r>
              <a:rPr lang="nb-NO" sz="2400" dirty="0" err="1"/>
              <a:t>heritage</a:t>
            </a:r>
            <a:r>
              <a:rPr lang="nb-NO" sz="2400" dirty="0"/>
              <a:t> </a:t>
            </a:r>
            <a:r>
              <a:rPr lang="nb-NO" sz="2400" dirty="0" err="1"/>
              <a:t>where</a:t>
            </a:r>
            <a:r>
              <a:rPr lang="nb-NO" sz="2400" dirty="0"/>
              <a:t> </a:t>
            </a:r>
            <a:r>
              <a:rPr lang="nb-NO" sz="2400" dirty="0" err="1"/>
              <a:t>you</a:t>
            </a:r>
            <a:r>
              <a:rPr lang="nb-NO" sz="2400" dirty="0"/>
              <a:t> live</a:t>
            </a:r>
          </a:p>
        </p:txBody>
      </p:sp>
      <p:sp>
        <p:nvSpPr>
          <p:cNvPr id="12" name="TekstSylinder 11">
            <a:extLst>
              <a:ext uri="{FF2B5EF4-FFF2-40B4-BE49-F238E27FC236}">
                <a16:creationId xmlns:a16="http://schemas.microsoft.com/office/drawing/2014/main" id="{27620272-AB9B-472A-94FA-7D923076D0D6}"/>
              </a:ext>
            </a:extLst>
          </p:cNvPr>
          <p:cNvSpPr txBox="1"/>
          <p:nvPr/>
        </p:nvSpPr>
        <p:spPr>
          <a:xfrm>
            <a:off x="6449368" y="6275258"/>
            <a:ext cx="6096000" cy="276999"/>
          </a:xfrm>
          <a:prstGeom prst="rect">
            <a:avLst/>
          </a:prstGeom>
          <a:noFill/>
        </p:spPr>
        <p:txBody>
          <a:bodyPr wrap="square">
            <a:spAutoFit/>
          </a:bodyPr>
          <a:lstStyle/>
          <a:p>
            <a:r>
              <a:rPr lang="nb-NO" sz="1200" b="1" i="0" u="none" strike="noStrike" dirty="0">
                <a:solidFill>
                  <a:srgbClr val="000000"/>
                </a:solidFill>
                <a:effectLst/>
                <a:latin typeface="Arial" panose="020B0604020202020204" pitchFamily="34" charset="0"/>
              </a:rPr>
              <a:t>Norway </a:t>
            </a:r>
            <a:r>
              <a:rPr lang="nb-NO" sz="1200" b="1" i="0" u="none" strike="noStrike" dirty="0" err="1">
                <a:solidFill>
                  <a:srgbClr val="000000"/>
                </a:solidFill>
                <a:effectLst/>
                <a:latin typeface="Arial" panose="020B0604020202020204" pitchFamily="34" charset="0"/>
              </a:rPr>
              <a:t>divided</a:t>
            </a:r>
            <a:r>
              <a:rPr lang="nb-NO" sz="1200" b="1" i="0" u="none" strike="noStrike" dirty="0">
                <a:solidFill>
                  <a:srgbClr val="000000"/>
                </a:solidFill>
                <a:effectLst/>
                <a:latin typeface="Arial" panose="020B0604020202020204" pitchFamily="34" charset="0"/>
              </a:rPr>
              <a:t> </a:t>
            </a:r>
            <a:r>
              <a:rPr lang="nb-NO" sz="1200" b="1" i="0" u="none" strike="noStrike" dirty="0" err="1">
                <a:solidFill>
                  <a:srgbClr val="000000"/>
                </a:solidFill>
                <a:effectLst/>
                <a:latin typeface="Arial" panose="020B0604020202020204" pitchFamily="34" charset="0"/>
              </a:rPr>
              <a:t>into</a:t>
            </a:r>
            <a:r>
              <a:rPr lang="nb-NO" sz="1200" b="1" i="0" u="none" strike="noStrike" dirty="0">
                <a:solidFill>
                  <a:srgbClr val="000000"/>
                </a:solidFill>
                <a:effectLst/>
                <a:latin typeface="Arial" panose="020B0604020202020204" pitchFamily="34" charset="0"/>
              </a:rPr>
              <a:t> </a:t>
            </a:r>
            <a:r>
              <a:rPr lang="nb-NO" sz="1200" b="1" i="0" u="none" strike="noStrike" dirty="0" err="1">
                <a:solidFill>
                  <a:srgbClr val="000000"/>
                </a:solidFill>
                <a:effectLst/>
                <a:latin typeface="Arial" panose="020B0604020202020204" pitchFamily="34" charset="0"/>
              </a:rPr>
              <a:t>counties</a:t>
            </a:r>
            <a:endParaRPr lang="nb-NO" sz="1200" b="1" dirty="0"/>
          </a:p>
        </p:txBody>
      </p:sp>
    </p:spTree>
    <p:extLst>
      <p:ext uri="{BB962C8B-B14F-4D97-AF65-F5344CB8AC3E}">
        <p14:creationId xmlns:p14="http://schemas.microsoft.com/office/powerpoint/2010/main" val="2963942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1C7ABB8-8A52-4230-8EA0-4EAB57392C3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48114"/>
            <a:ext cx="4364172" cy="52780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7BC1793C-D452-4BD7-943A-6CC8C7C48E7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59597" y="380650"/>
            <a:ext cx="3368233" cy="40508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53674C6-257D-477F-B447-EC791431127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1353"/>
          <a:stretch/>
        </p:blipFill>
        <p:spPr bwMode="auto">
          <a:xfrm>
            <a:off x="684064" y="380650"/>
            <a:ext cx="3607958" cy="2808260"/>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19EBBADE-9846-4621-B134-7CCD9B4D6BC1}"/>
              </a:ext>
            </a:extLst>
          </p:cNvPr>
          <p:cNvSpPr txBox="1"/>
          <p:nvPr/>
        </p:nvSpPr>
        <p:spPr>
          <a:xfrm>
            <a:off x="8174555" y="380650"/>
            <a:ext cx="3758944" cy="6186309"/>
          </a:xfrm>
          <a:prstGeom prst="rect">
            <a:avLst/>
          </a:prstGeom>
          <a:noFill/>
        </p:spPr>
        <p:txBody>
          <a:bodyPr wrap="square" rtlCol="0">
            <a:spAutoFit/>
          </a:bodyPr>
          <a:lstStyle/>
          <a:p>
            <a:pPr rtl="0">
              <a:spcBef>
                <a:spcPts val="0"/>
              </a:spcBef>
              <a:spcAft>
                <a:spcPts val="0"/>
              </a:spcAft>
            </a:pPr>
            <a:r>
              <a:rPr lang="en-US" b="1" dirty="0">
                <a:solidFill>
                  <a:srgbClr val="000000"/>
                </a:solidFill>
                <a:latin typeface="Arial" panose="020B0604020202020204" pitchFamily="34" charset="0"/>
              </a:rPr>
              <a:t>HEDMARK COUNTY</a:t>
            </a:r>
          </a:p>
          <a:p>
            <a:pPr rtl="0">
              <a:spcBef>
                <a:spcPts val="0"/>
              </a:spcBef>
              <a:spcAft>
                <a:spcPts val="0"/>
              </a:spcAft>
            </a:pPr>
            <a:r>
              <a:rPr lang="en-US" sz="1800" b="1" i="0" u="none" strike="noStrike" dirty="0">
                <a:solidFill>
                  <a:srgbClr val="000000"/>
                </a:solidFill>
                <a:effectLst/>
                <a:latin typeface="Arial" panose="020B0604020202020204" pitchFamily="34" charset="0"/>
              </a:rPr>
              <a:t>- Cultural monuments</a:t>
            </a:r>
          </a:p>
          <a:p>
            <a:pPr rtl="0">
              <a:spcBef>
                <a:spcPts val="0"/>
              </a:spcBef>
              <a:spcAft>
                <a:spcPts val="0"/>
              </a:spcAft>
            </a:pPr>
            <a:endParaRPr lang="en-US" b="1" dirty="0">
              <a:solidFill>
                <a:srgbClr val="000000"/>
              </a:solidFill>
              <a:latin typeface="Arial" panose="020B0604020202020204" pitchFamily="34" charset="0"/>
            </a:endParaRPr>
          </a:p>
          <a:p>
            <a:pPr rtl="0">
              <a:spcBef>
                <a:spcPts val="0"/>
              </a:spcBef>
              <a:spcAft>
                <a:spcPts val="0"/>
              </a:spcAft>
            </a:pPr>
            <a:r>
              <a:rPr lang="en-US" sz="1800" b="1" i="0" u="none" strike="noStrike" dirty="0">
                <a:solidFill>
                  <a:srgbClr val="000000"/>
                </a:solidFill>
                <a:effectLst/>
                <a:latin typeface="Arial" panose="020B0604020202020204" pitchFamily="34" charset="0"/>
              </a:rPr>
              <a:t>Viking Age and surveyors</a:t>
            </a:r>
          </a:p>
          <a:p>
            <a:pPr rtl="0">
              <a:spcBef>
                <a:spcPts val="0"/>
              </a:spcBef>
              <a:spcAft>
                <a:spcPts val="0"/>
              </a:spcAft>
            </a:pPr>
            <a:endParaRPr lang="en-US" b="0" dirty="0">
              <a:effectLst/>
            </a:endParaRPr>
          </a:p>
          <a:p>
            <a:pPr marL="285750" indent="-285750" rtl="0">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25,000 archaeological cultural monuments are registered in all parts of </a:t>
            </a:r>
            <a:r>
              <a:rPr lang="en-US" sz="1800" b="0" i="0" u="none" strike="noStrike" dirty="0" err="1">
                <a:solidFill>
                  <a:srgbClr val="000000"/>
                </a:solidFill>
                <a:effectLst/>
                <a:latin typeface="Arial" panose="020B0604020202020204" pitchFamily="34" charset="0"/>
              </a:rPr>
              <a:t>Hedmark</a:t>
            </a:r>
            <a:endParaRPr lang="en-US" sz="1800" b="0" i="0" u="none" strike="noStrike" dirty="0">
              <a:solidFill>
                <a:srgbClr val="000000"/>
              </a:solidFill>
              <a:effectLst/>
              <a:latin typeface="Arial" panose="020B0604020202020204" pitchFamily="34" charset="0"/>
            </a:endParaRPr>
          </a:p>
          <a:p>
            <a:pPr rtl="0">
              <a:spcBef>
                <a:spcPts val="0"/>
              </a:spcBef>
              <a:spcAft>
                <a:spcPts val="0"/>
              </a:spcAft>
            </a:pPr>
            <a:endParaRPr lang="en-US" dirty="0">
              <a:solidFill>
                <a:srgbClr val="000000"/>
              </a:solidFill>
              <a:latin typeface="Arial" panose="020B0604020202020204" pitchFamily="34" charset="0"/>
            </a:endParaRPr>
          </a:p>
          <a:p>
            <a:pPr marL="285750" indent="-285750" rtl="0">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rPr>
              <a:t>Here you will find village towns and cathedrals, Viking graves and roads</a:t>
            </a:r>
          </a:p>
          <a:p>
            <a:pPr marL="285750" indent="-285750" rtl="0">
              <a:spcBef>
                <a:spcPts val="0"/>
              </a:spcBef>
              <a:spcAft>
                <a:spcPts val="0"/>
              </a:spcAft>
              <a:buFont typeface="Arial" panose="020B0604020202020204" pitchFamily="34" charset="0"/>
              <a:buChar char="•"/>
            </a:pPr>
            <a:endParaRPr lang="en-US" sz="1800" b="0" i="0" u="none" strike="noStrike" dirty="0">
              <a:solidFill>
                <a:srgbClr val="000000"/>
              </a:solidFill>
              <a:effectLst/>
              <a:latin typeface="Arial" panose="020B0604020202020204" pitchFamily="34" charset="0"/>
            </a:endParaRPr>
          </a:p>
          <a:p>
            <a:pPr marL="742950" lvl="1" indent="-285750">
              <a:buFont typeface="Arial" panose="020B0604020202020204" pitchFamily="34" charset="0"/>
              <a:buChar char="•"/>
            </a:pPr>
            <a:r>
              <a:rPr lang="en-US" b="0" i="0" u="none" strike="noStrike" dirty="0">
                <a:solidFill>
                  <a:srgbClr val="000000"/>
                </a:solidFill>
                <a:effectLst/>
                <a:latin typeface="Arial" panose="020B0604020202020204" pitchFamily="34" charset="0"/>
              </a:rPr>
              <a:t>as well as perhaps the most popular and living cultural monument of them all: </a:t>
            </a:r>
            <a:r>
              <a:rPr lang="en-US" b="0" i="0" u="none" strike="noStrike" dirty="0" err="1">
                <a:solidFill>
                  <a:srgbClr val="000000"/>
                </a:solidFill>
                <a:effectLst/>
                <a:latin typeface="Arial" panose="020B0604020202020204" pitchFamily="34" charset="0"/>
              </a:rPr>
              <a:t>Mjøsa's</a:t>
            </a:r>
            <a:r>
              <a:rPr lang="en-US" b="0" i="0" u="none" strike="noStrike" dirty="0">
                <a:solidFill>
                  <a:srgbClr val="000000"/>
                </a:solidFill>
                <a:effectLst/>
                <a:latin typeface="Arial" panose="020B0604020202020204" pitchFamily="34" charset="0"/>
              </a:rPr>
              <a:t> beautiful </a:t>
            </a:r>
            <a:r>
              <a:rPr lang="en-US" b="0" i="0" u="none" strike="noStrike" dirty="0" err="1">
                <a:solidFill>
                  <a:srgbClr val="000000"/>
                </a:solidFill>
                <a:effectLst/>
                <a:latin typeface="Arial" panose="020B0604020202020204" pitchFamily="34" charset="0"/>
              </a:rPr>
              <a:t>Skibladner</a:t>
            </a:r>
            <a:r>
              <a:rPr lang="en-US" b="0" i="0" u="none" strike="noStrike" dirty="0">
                <a:solidFill>
                  <a:srgbClr val="000000"/>
                </a:solidFill>
                <a:effectLst/>
                <a:latin typeface="Arial" panose="020B0604020202020204" pitchFamily="34" charset="0"/>
              </a:rPr>
              <a:t> - the world's oldest operating paddle steamer.</a:t>
            </a:r>
            <a:endParaRPr lang="en-US" b="0" dirty="0">
              <a:effectLst/>
            </a:endParaRPr>
          </a:p>
          <a:p>
            <a:br>
              <a:rPr lang="en-US" dirty="0"/>
            </a:br>
            <a:endParaRPr lang="nb-NO" dirty="0"/>
          </a:p>
        </p:txBody>
      </p:sp>
    </p:spTree>
    <p:extLst>
      <p:ext uri="{BB962C8B-B14F-4D97-AF65-F5344CB8AC3E}">
        <p14:creationId xmlns:p14="http://schemas.microsoft.com/office/powerpoint/2010/main" val="1798910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a:extLst>
              <a:ext uri="{FF2B5EF4-FFF2-40B4-BE49-F238E27FC236}">
                <a16:creationId xmlns:a16="http://schemas.microsoft.com/office/drawing/2014/main" id="{179A40F3-ECAE-4BC1-878B-CE72B00C2C4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3460832" cy="4576306"/>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4A4F2772-C544-4244-893D-98EBCE801A3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88151" y="0"/>
            <a:ext cx="3303849" cy="48945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74ED1D2B-60E0-4860-B04C-13B8742D1B3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59597" y="380650"/>
            <a:ext cx="3368233" cy="4050881"/>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51C505B9-F6F0-410E-A066-B06ABEAE51FE}"/>
              </a:ext>
            </a:extLst>
          </p:cNvPr>
          <p:cNvSpPr txBox="1"/>
          <p:nvPr/>
        </p:nvSpPr>
        <p:spPr>
          <a:xfrm>
            <a:off x="162046" y="4956956"/>
            <a:ext cx="4838218" cy="1323439"/>
          </a:xfrm>
          <a:prstGeom prst="rect">
            <a:avLst/>
          </a:prstGeom>
          <a:noFill/>
        </p:spPr>
        <p:txBody>
          <a:bodyPr wrap="square" rtlCol="0">
            <a:spAutoFit/>
          </a:bodyPr>
          <a:lstStyle/>
          <a:p>
            <a:r>
              <a:rPr lang="en-US" sz="1600" b="0" i="0" u="none" strike="noStrike" dirty="0">
                <a:solidFill>
                  <a:srgbClr val="000000"/>
                </a:solidFill>
                <a:effectLst/>
                <a:latin typeface="Arial" panose="020B0604020202020204" pitchFamily="34" charset="0"/>
              </a:rPr>
              <a:t>The Norwegian singer and lyricist Alf </a:t>
            </a:r>
            <a:r>
              <a:rPr lang="en-US" sz="1600" b="0" i="0" u="none" strike="noStrike" dirty="0" err="1">
                <a:solidFill>
                  <a:srgbClr val="000000"/>
                </a:solidFill>
                <a:effectLst/>
                <a:latin typeface="Arial" panose="020B0604020202020204" pitchFamily="34" charset="0"/>
              </a:rPr>
              <a:t>Prøysen</a:t>
            </a:r>
            <a:r>
              <a:rPr lang="en-US" sz="1600" b="0" i="0" u="none" strike="noStrike" dirty="0">
                <a:solidFill>
                  <a:srgbClr val="000000"/>
                </a:solidFill>
                <a:effectLst/>
                <a:latin typeface="Arial" panose="020B0604020202020204" pitchFamily="34" charset="0"/>
              </a:rPr>
              <a:t> was from </a:t>
            </a:r>
            <a:r>
              <a:rPr lang="en-US" sz="1600" b="0" i="0" u="none" strike="noStrike" dirty="0" err="1">
                <a:solidFill>
                  <a:srgbClr val="000000"/>
                </a:solidFill>
                <a:effectLst/>
                <a:latin typeface="Arial" panose="020B0604020202020204" pitchFamily="34" charset="0"/>
              </a:rPr>
              <a:t>Ringsaker</a:t>
            </a:r>
            <a:r>
              <a:rPr lang="en-US" sz="1600" b="0" i="0" u="none" strike="noStrike" dirty="0">
                <a:solidFill>
                  <a:srgbClr val="000000"/>
                </a:solidFill>
                <a:effectLst/>
                <a:latin typeface="Arial" panose="020B0604020202020204" pitchFamily="34" charset="0"/>
              </a:rPr>
              <a:t> in </a:t>
            </a:r>
            <a:r>
              <a:rPr lang="en-US" sz="1600" b="0" i="0" u="none" strike="noStrike" dirty="0" err="1">
                <a:solidFill>
                  <a:srgbClr val="000000"/>
                </a:solidFill>
                <a:effectLst/>
                <a:latin typeface="Arial" panose="020B0604020202020204" pitchFamily="34" charset="0"/>
              </a:rPr>
              <a:t>Hedmark</a:t>
            </a:r>
            <a:r>
              <a:rPr lang="en-US" sz="1600" b="0" i="0" u="none" strike="noStrike" dirty="0">
                <a:solidFill>
                  <a:srgbClr val="000000"/>
                </a:solidFill>
                <a:effectLst/>
                <a:latin typeface="Arial" panose="020B0604020202020204" pitchFamily="34" charset="0"/>
              </a:rPr>
              <a:t>. Most of his stories and songs take place in an environment similar to the village where he grew up in the 1920s and 1930s. </a:t>
            </a:r>
            <a:r>
              <a:rPr lang="en-US" sz="1600" b="0" i="0" u="none" strike="noStrike" dirty="0" err="1">
                <a:solidFill>
                  <a:srgbClr val="000000"/>
                </a:solidFill>
                <a:effectLst/>
                <a:latin typeface="Arial" panose="020B0604020202020204" pitchFamily="34" charset="0"/>
              </a:rPr>
              <a:t>Prøysen</a:t>
            </a:r>
            <a:r>
              <a:rPr lang="en-US" sz="1600" b="0" i="0" u="none" strike="noStrike" dirty="0">
                <a:solidFill>
                  <a:srgbClr val="000000"/>
                </a:solidFill>
                <a:effectLst/>
                <a:latin typeface="Arial" panose="020B0604020202020204" pitchFamily="34" charset="0"/>
              </a:rPr>
              <a:t> wrote, among other things, "</a:t>
            </a:r>
            <a:r>
              <a:rPr lang="en-US" sz="1600" b="0" i="0" u="none" strike="noStrike" dirty="0" err="1">
                <a:solidFill>
                  <a:srgbClr val="000000"/>
                </a:solidFill>
                <a:effectLst/>
                <a:latin typeface="Arial" panose="020B0604020202020204" pitchFamily="34" charset="0"/>
              </a:rPr>
              <a:t>Musevisa</a:t>
            </a:r>
            <a:r>
              <a:rPr lang="en-US" sz="1600" b="0" i="0" u="none" strike="noStrike" dirty="0">
                <a:solidFill>
                  <a:srgbClr val="000000"/>
                </a:solidFill>
                <a:effectLst/>
                <a:latin typeface="Arial" panose="020B0604020202020204" pitchFamily="34" charset="0"/>
              </a:rPr>
              <a:t>".</a:t>
            </a:r>
            <a:endParaRPr lang="nb-NO" sz="1600" dirty="0"/>
          </a:p>
        </p:txBody>
      </p:sp>
      <p:sp>
        <p:nvSpPr>
          <p:cNvPr id="6" name="TekstSylinder 5">
            <a:extLst>
              <a:ext uri="{FF2B5EF4-FFF2-40B4-BE49-F238E27FC236}">
                <a16:creationId xmlns:a16="http://schemas.microsoft.com/office/drawing/2014/main" id="{FAFF52CA-8829-49FB-8D28-7C8776FB3C36}"/>
              </a:ext>
            </a:extLst>
          </p:cNvPr>
          <p:cNvSpPr txBox="1"/>
          <p:nvPr/>
        </p:nvSpPr>
        <p:spPr>
          <a:xfrm>
            <a:off x="5335928" y="4851211"/>
            <a:ext cx="6694026" cy="2369880"/>
          </a:xfrm>
          <a:prstGeom prst="rect">
            <a:avLst/>
          </a:prstGeom>
          <a:noFill/>
        </p:spPr>
        <p:txBody>
          <a:bodyPr wrap="square" rtlCol="0">
            <a:spAutoFit/>
          </a:bodyPr>
          <a:lstStyle/>
          <a:p>
            <a:pPr rtl="0">
              <a:spcBef>
                <a:spcPts val="0"/>
              </a:spcBef>
              <a:spcAft>
                <a:spcPts val="0"/>
              </a:spcAft>
            </a:pPr>
            <a:r>
              <a:rPr lang="en-US" sz="1600" b="1" i="0" u="none" strike="noStrike" dirty="0" err="1">
                <a:solidFill>
                  <a:srgbClr val="000000"/>
                </a:solidFill>
                <a:effectLst/>
                <a:latin typeface="Arial" panose="020B0604020202020204" pitchFamily="34" charset="0"/>
              </a:rPr>
              <a:t>Hamardomen</a:t>
            </a:r>
            <a:endParaRPr lang="en-US" sz="1600" b="0" dirty="0">
              <a:effectLst/>
            </a:endParaRPr>
          </a:p>
          <a:p>
            <a:pPr rtl="0">
              <a:spcBef>
                <a:spcPts val="0"/>
              </a:spcBef>
              <a:spcAft>
                <a:spcPts val="0"/>
              </a:spcAft>
            </a:pPr>
            <a:br>
              <a:rPr lang="en-US" sz="1600" b="0" dirty="0">
                <a:effectLst/>
              </a:rPr>
            </a:br>
            <a:r>
              <a:rPr lang="en-US" sz="1600" b="0" i="0" u="none" strike="noStrike" dirty="0" err="1">
                <a:solidFill>
                  <a:srgbClr val="000000"/>
                </a:solidFill>
                <a:effectLst/>
                <a:latin typeface="Arial" panose="020B0604020202020204" pitchFamily="34" charset="0"/>
              </a:rPr>
              <a:t>Hamar</a:t>
            </a:r>
            <a:r>
              <a:rPr lang="en-US" sz="1600" b="0" i="0" u="none" strike="noStrike" dirty="0">
                <a:solidFill>
                  <a:srgbClr val="000000"/>
                </a:solidFill>
                <a:effectLst/>
                <a:latin typeface="Arial" panose="020B0604020202020204" pitchFamily="34" charset="0"/>
              </a:rPr>
              <a:t> Cathedral is Europe's largest glass building, it houses </a:t>
            </a:r>
            <a:r>
              <a:rPr lang="en-US" sz="1600" b="0" i="0" u="none" strike="noStrike" dirty="0" err="1">
                <a:solidFill>
                  <a:srgbClr val="000000"/>
                </a:solidFill>
                <a:effectLst/>
                <a:latin typeface="Arial" panose="020B0604020202020204" pitchFamily="34" charset="0"/>
              </a:rPr>
              <a:t>Hamar</a:t>
            </a:r>
            <a:r>
              <a:rPr lang="en-US" sz="1600" b="0" i="0" u="none" strike="noStrike" dirty="0">
                <a:solidFill>
                  <a:srgbClr val="000000"/>
                </a:solidFill>
                <a:effectLst/>
                <a:latin typeface="Arial" panose="020B0604020202020204" pitchFamily="34" charset="0"/>
              </a:rPr>
              <a:t> Cathedral, which was built in limestone between 1152 and 1200. The church was a so-called Romanesque basilica with a main nave and two side naves. The glass roof was built to protect the ruins from weather and wind. Now both the glass building and the ruins are protected.</a:t>
            </a:r>
            <a:endParaRPr lang="en-US" sz="1600" b="0" dirty="0">
              <a:effectLst/>
            </a:endParaRPr>
          </a:p>
          <a:p>
            <a:br>
              <a:rPr lang="en-US" dirty="0"/>
            </a:br>
            <a:endParaRPr lang="nb-NO" dirty="0"/>
          </a:p>
        </p:txBody>
      </p:sp>
    </p:spTree>
    <p:extLst>
      <p:ext uri="{BB962C8B-B14F-4D97-AF65-F5344CB8AC3E}">
        <p14:creationId xmlns:p14="http://schemas.microsoft.com/office/powerpoint/2010/main" val="735392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8D97F8D-DD00-4BAA-B77C-E2F896D96308}"/>
              </a:ext>
            </a:extLst>
          </p:cNvPr>
          <p:cNvSpPr>
            <a:spLocks noGrp="1"/>
          </p:cNvSpPr>
          <p:nvPr>
            <p:ph idx="1"/>
          </p:nvPr>
        </p:nvSpPr>
        <p:spPr>
          <a:xfrm>
            <a:off x="8021255" y="277793"/>
            <a:ext cx="3842795" cy="5899170"/>
          </a:xfrm>
        </p:spPr>
        <p:txBody>
          <a:bodyPr>
            <a:normAutofit lnSpcReduction="10000"/>
          </a:bodyPr>
          <a:lstStyle/>
          <a:p>
            <a:pPr marL="0" indent="0" rtl="0">
              <a:spcBef>
                <a:spcPts val="0"/>
              </a:spcBef>
              <a:spcAft>
                <a:spcPts val="0"/>
              </a:spcAft>
              <a:buNone/>
            </a:pPr>
            <a:r>
              <a:rPr lang="en-US" sz="1800" b="1" i="0" u="none" strike="noStrike" dirty="0">
                <a:solidFill>
                  <a:srgbClr val="000000"/>
                </a:solidFill>
                <a:effectLst/>
                <a:latin typeface="Arial" panose="020B0604020202020204" pitchFamily="34" charset="0"/>
              </a:rPr>
              <a:t>TRØNDELAG COUNTY</a:t>
            </a:r>
          </a:p>
          <a:p>
            <a:pPr marL="0" indent="0" rtl="0">
              <a:spcBef>
                <a:spcPts val="0"/>
              </a:spcBef>
              <a:spcAft>
                <a:spcPts val="0"/>
              </a:spcAft>
              <a:buNone/>
            </a:pPr>
            <a:r>
              <a:rPr lang="en-US" sz="1800" b="1" dirty="0">
                <a:solidFill>
                  <a:srgbClr val="000000"/>
                </a:solidFill>
                <a:latin typeface="Arial" panose="020B0604020202020204" pitchFamily="34" charset="0"/>
              </a:rPr>
              <a:t>- </a:t>
            </a:r>
            <a:r>
              <a:rPr lang="en-US" sz="1800" b="1" i="0" u="none" strike="noStrike" dirty="0">
                <a:solidFill>
                  <a:srgbClr val="000000"/>
                </a:solidFill>
                <a:effectLst/>
                <a:latin typeface="Arial" panose="020B0604020202020204" pitchFamily="34" charset="0"/>
              </a:rPr>
              <a:t>Cultural monuments </a:t>
            </a:r>
            <a:endParaRPr lang="en-US" b="0" dirty="0">
              <a:effectLst/>
            </a:endParaRPr>
          </a:p>
          <a:p>
            <a:pPr marL="0" indent="0" rtl="0">
              <a:spcBef>
                <a:spcPts val="0"/>
              </a:spcBef>
              <a:spcAft>
                <a:spcPts val="0"/>
              </a:spcAft>
              <a:buNone/>
            </a:pPr>
            <a:br>
              <a:rPr lang="en-US" b="0" dirty="0">
                <a:effectLst/>
              </a:rPr>
            </a:br>
            <a:r>
              <a:rPr lang="en-US" sz="1800" b="1" i="0" u="none" strike="noStrike" dirty="0">
                <a:solidFill>
                  <a:srgbClr val="000000"/>
                </a:solidFill>
                <a:effectLst/>
                <a:latin typeface="Arial" panose="020B0604020202020204" pitchFamily="34" charset="0"/>
              </a:rPr>
              <a:t>In the middle of Norway - in the middle of cultural history</a:t>
            </a:r>
            <a:endParaRPr lang="en-US" b="0" dirty="0">
              <a:effectLst/>
            </a:endParaRPr>
          </a:p>
          <a:p>
            <a:pPr marL="0" indent="0" rtl="0">
              <a:spcBef>
                <a:spcPts val="0"/>
              </a:spcBef>
              <a:spcAft>
                <a:spcPts val="0"/>
              </a:spcAft>
              <a:buNone/>
            </a:pPr>
            <a:br>
              <a:rPr lang="en-US" b="0" dirty="0">
                <a:effectLst/>
              </a:rPr>
            </a:br>
            <a:r>
              <a:rPr lang="en-US" b="0" dirty="0">
                <a:effectLst/>
              </a:rPr>
              <a:t>- </a:t>
            </a:r>
            <a:r>
              <a:rPr lang="en-US" sz="1800" b="0" i="0" u="none" strike="noStrike" dirty="0">
                <a:solidFill>
                  <a:srgbClr val="000000"/>
                </a:solidFill>
                <a:effectLst/>
                <a:latin typeface="Arial" panose="020B0604020202020204" pitchFamily="34" charset="0"/>
              </a:rPr>
              <a:t>In the Middle Ages, </a:t>
            </a:r>
            <a:r>
              <a:rPr lang="en-US" sz="1800" b="0" i="0" u="none" strike="noStrike" dirty="0" err="1">
                <a:solidFill>
                  <a:srgbClr val="000000"/>
                </a:solidFill>
                <a:effectLst/>
                <a:latin typeface="Arial" panose="020B0604020202020204" pitchFamily="34" charset="0"/>
              </a:rPr>
              <a:t>Trøndelag</a:t>
            </a:r>
            <a:endParaRPr lang="en-US" sz="1800" dirty="0">
              <a:solidFill>
                <a:srgbClr val="000000"/>
              </a:solidFill>
              <a:latin typeface="Arial" panose="020B0604020202020204" pitchFamily="34" charset="0"/>
            </a:endParaRPr>
          </a:p>
          <a:p>
            <a:pPr marL="0" indent="0" rtl="0">
              <a:spcBef>
                <a:spcPts val="0"/>
              </a:spcBef>
              <a:spcAft>
                <a:spcPts val="0"/>
              </a:spcAft>
              <a:buNone/>
            </a:pPr>
            <a:r>
              <a:rPr lang="en-US" sz="1800" b="0" i="0" u="none" strike="noStrike" dirty="0">
                <a:solidFill>
                  <a:srgbClr val="000000"/>
                </a:solidFill>
                <a:effectLst/>
                <a:latin typeface="Arial" panose="020B0604020202020204" pitchFamily="34" charset="0"/>
              </a:rPr>
              <a:t>was a center of power, as evidenced by the Nidaros Cathedral and a number of monasteries, churches and towns. </a:t>
            </a:r>
          </a:p>
          <a:p>
            <a:pPr marL="0" indent="0" rtl="0">
              <a:spcBef>
                <a:spcPts val="0"/>
              </a:spcBef>
              <a:spcAft>
                <a:spcPts val="0"/>
              </a:spcAft>
              <a:buNone/>
            </a:pPr>
            <a:endParaRPr lang="en-US" sz="1800" b="0" i="0" u="none" strike="noStrike" dirty="0">
              <a:solidFill>
                <a:srgbClr val="000000"/>
              </a:solidFill>
              <a:effectLst/>
              <a:latin typeface="Arial" panose="020B0604020202020204" pitchFamily="34" charset="0"/>
            </a:endParaRPr>
          </a:p>
          <a:p>
            <a:pPr rtl="0">
              <a:spcBef>
                <a:spcPts val="0"/>
              </a:spcBef>
              <a:spcAft>
                <a:spcPts val="0"/>
              </a:spcAft>
              <a:buFontTx/>
              <a:buChar char="-"/>
            </a:pPr>
            <a:r>
              <a:rPr lang="en-US" sz="1800" b="0" i="0" u="none" strike="noStrike" dirty="0" err="1">
                <a:solidFill>
                  <a:srgbClr val="000000"/>
                </a:solidFill>
                <a:effectLst/>
                <a:latin typeface="Arial" panose="020B0604020202020204" pitchFamily="34" charset="0"/>
              </a:rPr>
              <a:t>Trøndelag</a:t>
            </a:r>
            <a:r>
              <a:rPr lang="en-US" sz="1800" b="0" i="0" u="none" strike="noStrike" dirty="0">
                <a:solidFill>
                  <a:srgbClr val="000000"/>
                </a:solidFill>
                <a:effectLst/>
                <a:latin typeface="Arial" panose="020B0604020202020204" pitchFamily="34" charset="0"/>
              </a:rPr>
              <a:t> also has its own world</a:t>
            </a:r>
          </a:p>
          <a:p>
            <a:pPr marL="0" indent="0" rtl="0">
              <a:spcBef>
                <a:spcPts val="0"/>
              </a:spcBef>
              <a:spcAft>
                <a:spcPts val="0"/>
              </a:spcAft>
              <a:buNone/>
            </a:pPr>
            <a:r>
              <a:rPr lang="en-US" sz="1800" b="0" i="0" u="none" strike="noStrike" dirty="0">
                <a:solidFill>
                  <a:srgbClr val="000000"/>
                </a:solidFill>
                <a:effectLst/>
                <a:latin typeface="Arial" panose="020B0604020202020204" pitchFamily="34" charset="0"/>
              </a:rPr>
              <a:t>venue, in </a:t>
            </a:r>
            <a:r>
              <a:rPr lang="en-US" sz="1800" b="0" i="0" u="none" strike="noStrike" dirty="0" err="1">
                <a:solidFill>
                  <a:srgbClr val="000000"/>
                </a:solidFill>
                <a:effectLst/>
                <a:latin typeface="Arial" panose="020B0604020202020204" pitchFamily="34" charset="0"/>
              </a:rPr>
              <a:t>Bergstaden</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Røros</a:t>
            </a:r>
            <a:r>
              <a:rPr lang="en-US" sz="1800" b="0" i="0" u="none" strike="noStrike" dirty="0">
                <a:solidFill>
                  <a:srgbClr val="000000"/>
                </a:solidFill>
                <a:effectLst/>
                <a:latin typeface="Arial" panose="020B0604020202020204" pitchFamily="34" charset="0"/>
              </a:rPr>
              <a:t> - and is the Norwegian champion in historical games. </a:t>
            </a:r>
          </a:p>
          <a:p>
            <a:pPr marL="0" indent="0" rtl="0">
              <a:spcBef>
                <a:spcPts val="0"/>
              </a:spcBef>
              <a:spcAft>
                <a:spcPts val="0"/>
              </a:spcAft>
              <a:buNone/>
            </a:pPr>
            <a:endParaRPr lang="en-US" sz="1800" b="0" i="0" u="none" strike="noStrike" dirty="0">
              <a:solidFill>
                <a:srgbClr val="000000"/>
              </a:solidFill>
              <a:effectLst/>
              <a:latin typeface="Arial" panose="020B0604020202020204" pitchFamily="34" charset="0"/>
            </a:endParaRPr>
          </a:p>
          <a:p>
            <a:pPr rtl="0">
              <a:spcBef>
                <a:spcPts val="0"/>
              </a:spcBef>
              <a:spcAft>
                <a:spcPts val="0"/>
              </a:spcAft>
              <a:buFontTx/>
              <a:buChar char="-"/>
            </a:pPr>
            <a:r>
              <a:rPr lang="en-US" sz="1800" b="0" i="0" u="none" strike="noStrike" dirty="0">
                <a:solidFill>
                  <a:srgbClr val="000000"/>
                </a:solidFill>
                <a:effectLst/>
                <a:latin typeface="Arial" panose="020B0604020202020204" pitchFamily="34" charset="0"/>
              </a:rPr>
              <a:t>Are you planning your journey of discovery to </a:t>
            </a:r>
            <a:r>
              <a:rPr lang="en-US" sz="1800" b="0" i="0" u="none" strike="noStrike" dirty="0" err="1">
                <a:solidFill>
                  <a:srgbClr val="000000"/>
                </a:solidFill>
                <a:effectLst/>
                <a:latin typeface="Arial" panose="020B0604020202020204" pitchFamily="34" charset="0"/>
              </a:rPr>
              <a:t>Stiklestad</a:t>
            </a:r>
            <a:r>
              <a:rPr lang="en-US" sz="1800" b="0" i="0" u="none" strike="noStrike" dirty="0">
                <a:solidFill>
                  <a:srgbClr val="000000"/>
                </a:solidFill>
                <a:effectLst/>
                <a:latin typeface="Arial" panose="020B0604020202020204" pitchFamily="34" charset="0"/>
              </a:rPr>
              <a:t>?</a:t>
            </a:r>
            <a:endParaRPr lang="en-US" b="0" dirty="0">
              <a:effectLst/>
            </a:endParaRPr>
          </a:p>
          <a:p>
            <a:pPr marL="0" indent="0">
              <a:buNone/>
            </a:pPr>
            <a:br>
              <a:rPr lang="en-US" dirty="0"/>
            </a:br>
            <a:endParaRPr lang="nb-NO" dirty="0"/>
          </a:p>
        </p:txBody>
      </p:sp>
      <p:pic>
        <p:nvPicPr>
          <p:cNvPr id="4" name="Picture 4">
            <a:extLst>
              <a:ext uri="{FF2B5EF4-FFF2-40B4-BE49-F238E27FC236}">
                <a16:creationId xmlns:a16="http://schemas.microsoft.com/office/drawing/2014/main" id="{84EF124C-C6C1-4B01-B744-109A3370E1E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48114"/>
            <a:ext cx="4364172" cy="5278056"/>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a:extLst>
              <a:ext uri="{FF2B5EF4-FFF2-40B4-BE49-F238E27FC236}">
                <a16:creationId xmlns:a16="http://schemas.microsoft.com/office/drawing/2014/main" id="{EA81A21B-45D1-4174-A953-7932A8FB157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6335" y="173620"/>
            <a:ext cx="4011495" cy="4351339"/>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8D02918E-6E35-481C-B409-C9CFBA12783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47696"/>
          <a:stretch/>
        </p:blipFill>
        <p:spPr bwMode="auto">
          <a:xfrm>
            <a:off x="0" y="173620"/>
            <a:ext cx="3821749" cy="249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3218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A65C415-3745-46B5-A5C0-795FBCCA6DE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68895"/>
          <a:stretch/>
        </p:blipFill>
        <p:spPr bwMode="auto">
          <a:xfrm>
            <a:off x="4410895" y="2665599"/>
            <a:ext cx="4011495" cy="1353496"/>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a:extLst>
              <a:ext uri="{FF2B5EF4-FFF2-40B4-BE49-F238E27FC236}">
                <a16:creationId xmlns:a16="http://schemas.microsoft.com/office/drawing/2014/main" id="{F9C790C8-CEB0-4535-A56F-34447A82DE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726555" cy="616572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a:extLst>
              <a:ext uri="{FF2B5EF4-FFF2-40B4-BE49-F238E27FC236}">
                <a16:creationId xmlns:a16="http://schemas.microsoft.com/office/drawing/2014/main" id="{D86BF01A-EDE8-4EB7-BD23-A6953B67A68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53847" y="26985"/>
            <a:ext cx="3738154" cy="6501137"/>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81D2F583-0266-4C25-9D5E-ECC59A29CA41}"/>
              </a:ext>
            </a:extLst>
          </p:cNvPr>
          <p:cNvSpPr txBox="1"/>
          <p:nvPr/>
        </p:nvSpPr>
        <p:spPr>
          <a:xfrm>
            <a:off x="3601656" y="3984371"/>
            <a:ext cx="4988688" cy="2800767"/>
          </a:xfrm>
          <a:prstGeom prst="rect">
            <a:avLst/>
          </a:prstGeom>
          <a:noFill/>
        </p:spPr>
        <p:txBody>
          <a:bodyPr wrap="square">
            <a:spAutoFit/>
          </a:bodyPr>
          <a:lstStyle/>
          <a:p>
            <a:pPr rtl="0">
              <a:spcBef>
                <a:spcPts val="0"/>
              </a:spcBef>
              <a:spcAft>
                <a:spcPts val="0"/>
              </a:spcAft>
            </a:pPr>
            <a:r>
              <a:rPr lang="en-US" sz="1600" b="1" dirty="0" err="1">
                <a:solidFill>
                  <a:srgbClr val="000000"/>
                </a:solidFill>
                <a:latin typeface="Arial" panose="020B0604020202020204" pitchFamily="34" charset="0"/>
              </a:rPr>
              <a:t>Bakklandet</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The old district of </a:t>
            </a:r>
            <a:r>
              <a:rPr lang="en-US" sz="1600" b="0" i="0" u="none" strike="noStrike" dirty="0" err="1">
                <a:solidFill>
                  <a:srgbClr val="000000"/>
                </a:solidFill>
                <a:effectLst/>
                <a:latin typeface="Arial" panose="020B0604020202020204" pitchFamily="34" charset="0"/>
              </a:rPr>
              <a:t>Bakklandet</a:t>
            </a:r>
            <a:r>
              <a:rPr lang="en-US" sz="1600" b="0" i="0" u="none" strike="noStrike" dirty="0">
                <a:solidFill>
                  <a:srgbClr val="000000"/>
                </a:solidFill>
                <a:effectLst/>
                <a:latin typeface="Arial" panose="020B0604020202020204" pitchFamily="34" charset="0"/>
              </a:rPr>
              <a:t> in Trondheim is the settlement along the east side of the </a:t>
            </a:r>
            <a:r>
              <a:rPr lang="en-US" sz="1600" b="0" i="0" u="none" strike="noStrike" dirty="0" err="1">
                <a:solidFill>
                  <a:srgbClr val="000000"/>
                </a:solidFill>
                <a:effectLst/>
                <a:latin typeface="Arial" panose="020B0604020202020204" pitchFamily="34" charset="0"/>
              </a:rPr>
              <a:t>Nidelva</a:t>
            </a:r>
            <a:r>
              <a:rPr lang="en-US" sz="1600" b="0" i="0" u="none" strike="noStrike" dirty="0">
                <a:solidFill>
                  <a:srgbClr val="000000"/>
                </a:solidFill>
                <a:effectLst/>
                <a:latin typeface="Arial" panose="020B0604020202020204" pitchFamily="34" charset="0"/>
              </a:rPr>
              <a:t> between Bakke bridge and </a:t>
            </a:r>
            <a:r>
              <a:rPr lang="en-US" sz="1600" b="0" i="0" u="none" strike="noStrike" dirty="0" err="1">
                <a:solidFill>
                  <a:srgbClr val="000000"/>
                </a:solidFill>
                <a:effectLst/>
                <a:latin typeface="Arial" panose="020B0604020202020204" pitchFamily="34" charset="0"/>
              </a:rPr>
              <a:t>Vollafallet</a:t>
            </a:r>
            <a:r>
              <a:rPr lang="en-US" sz="1600" b="0" i="0" u="none" strike="noStrike" dirty="0">
                <a:solidFill>
                  <a:srgbClr val="000000"/>
                </a:solidFill>
                <a:effectLst/>
                <a:latin typeface="Arial" panose="020B0604020202020204" pitchFamily="34" charset="0"/>
              </a:rPr>
              <a:t>. </a:t>
            </a:r>
            <a:r>
              <a:rPr lang="en-US" sz="1600" b="0" i="0" u="none" strike="noStrike" dirty="0" err="1">
                <a:solidFill>
                  <a:srgbClr val="000000"/>
                </a:solidFill>
                <a:effectLst/>
                <a:latin typeface="Arial" panose="020B0604020202020204" pitchFamily="34" charset="0"/>
              </a:rPr>
              <a:t>Bakklandet</a:t>
            </a:r>
            <a:r>
              <a:rPr lang="en-US" sz="1600" b="0" i="0" u="none" strike="noStrike" dirty="0">
                <a:solidFill>
                  <a:srgbClr val="000000"/>
                </a:solidFill>
                <a:effectLst/>
                <a:latin typeface="Arial" panose="020B0604020202020204" pitchFamily="34" charset="0"/>
              </a:rPr>
              <a:t> was originally Trondheim's first suburb, and the first settlement on </a:t>
            </a:r>
            <a:r>
              <a:rPr lang="en-US" sz="1600" b="0" i="0" u="none" strike="noStrike" dirty="0" err="1">
                <a:solidFill>
                  <a:srgbClr val="000000"/>
                </a:solidFill>
                <a:effectLst/>
                <a:latin typeface="Arial" panose="020B0604020202020204" pitchFamily="34" charset="0"/>
              </a:rPr>
              <a:t>Bakklandet</a:t>
            </a:r>
            <a:r>
              <a:rPr lang="en-US" sz="1600" b="0" i="0" u="none" strike="noStrike" dirty="0">
                <a:solidFill>
                  <a:srgbClr val="000000"/>
                </a:solidFill>
                <a:effectLst/>
                <a:latin typeface="Arial" panose="020B0604020202020204" pitchFamily="34" charset="0"/>
              </a:rPr>
              <a:t> came in the middle of the 17th century. Today, the old district of </a:t>
            </a:r>
            <a:r>
              <a:rPr lang="en-US" sz="1600" b="0" i="0" u="none" strike="noStrike" dirty="0" err="1">
                <a:solidFill>
                  <a:srgbClr val="000000"/>
                </a:solidFill>
                <a:effectLst/>
                <a:latin typeface="Arial" panose="020B0604020202020204" pitchFamily="34" charset="0"/>
              </a:rPr>
              <a:t>Bakklandet</a:t>
            </a:r>
            <a:r>
              <a:rPr lang="en-US" sz="1600" b="0" i="0" u="none" strike="noStrike" dirty="0">
                <a:solidFill>
                  <a:srgbClr val="000000"/>
                </a:solidFill>
                <a:effectLst/>
                <a:latin typeface="Arial" panose="020B0604020202020204" pitchFamily="34" charset="0"/>
              </a:rPr>
              <a:t> is a popular place among permanent residents, students and visitors to Trondheim with shopping, atmosphere and food.</a:t>
            </a:r>
            <a:endParaRPr lang="en-US" sz="1600" b="0" dirty="0">
              <a:effectLst/>
            </a:endParaRPr>
          </a:p>
        </p:txBody>
      </p:sp>
      <p:sp>
        <p:nvSpPr>
          <p:cNvPr id="10" name="TekstSylinder 9">
            <a:extLst>
              <a:ext uri="{FF2B5EF4-FFF2-40B4-BE49-F238E27FC236}">
                <a16:creationId xmlns:a16="http://schemas.microsoft.com/office/drawing/2014/main" id="{C9F12BF7-66C2-42AF-8CD8-5F6E55972344}"/>
              </a:ext>
            </a:extLst>
          </p:cNvPr>
          <p:cNvSpPr txBox="1"/>
          <p:nvPr/>
        </p:nvSpPr>
        <p:spPr>
          <a:xfrm>
            <a:off x="3726555" y="26985"/>
            <a:ext cx="4727292" cy="3046988"/>
          </a:xfrm>
          <a:prstGeom prst="rect">
            <a:avLst/>
          </a:prstGeom>
          <a:noFill/>
        </p:spPr>
        <p:txBody>
          <a:bodyPr wrap="square">
            <a:spAutoFit/>
          </a:bodyPr>
          <a:lstStyle/>
          <a:p>
            <a:pPr rtl="0">
              <a:spcBef>
                <a:spcPts val="0"/>
              </a:spcBef>
              <a:spcAft>
                <a:spcPts val="0"/>
              </a:spcAft>
            </a:pPr>
            <a:r>
              <a:rPr lang="en-US" sz="1600" b="1" i="0" u="none" strike="noStrike" dirty="0" err="1">
                <a:solidFill>
                  <a:srgbClr val="000000"/>
                </a:solidFill>
                <a:effectLst/>
                <a:latin typeface="Arial" panose="020B0604020202020204" pitchFamily="34" charset="0"/>
              </a:rPr>
              <a:t>Munkholmen</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In the Viking Age, the tiny island outside Trondheim served as a judicial town, the heads of Jarl </a:t>
            </a:r>
            <a:r>
              <a:rPr lang="en-US" sz="1600" b="0" i="0" u="none" strike="noStrike" dirty="0" err="1">
                <a:solidFill>
                  <a:srgbClr val="000000"/>
                </a:solidFill>
                <a:effectLst/>
                <a:latin typeface="Arial" panose="020B0604020202020204" pitchFamily="34" charset="0"/>
              </a:rPr>
              <a:t>Håkon</a:t>
            </a:r>
            <a:r>
              <a:rPr lang="en-US" sz="1600" b="0" i="0" u="none" strike="noStrike" dirty="0">
                <a:solidFill>
                  <a:srgbClr val="000000"/>
                </a:solidFill>
                <a:effectLst/>
                <a:latin typeface="Arial" panose="020B0604020202020204" pitchFamily="34" charset="0"/>
              </a:rPr>
              <a:t> and the slave </a:t>
            </a:r>
            <a:r>
              <a:rPr lang="en-US" sz="1600" b="0" i="0" u="none" strike="noStrike" dirty="0" err="1">
                <a:solidFill>
                  <a:srgbClr val="000000"/>
                </a:solidFill>
                <a:effectLst/>
                <a:latin typeface="Arial" panose="020B0604020202020204" pitchFamily="34" charset="0"/>
              </a:rPr>
              <a:t>Kark</a:t>
            </a:r>
            <a:r>
              <a:rPr lang="en-US" sz="1600" b="0" i="0" u="none" strike="noStrike" dirty="0">
                <a:solidFill>
                  <a:srgbClr val="000000"/>
                </a:solidFill>
                <a:effectLst/>
                <a:latin typeface="Arial" panose="020B0604020202020204" pitchFamily="34" charset="0"/>
              </a:rPr>
              <a:t> were put on stakes here in 995. The first monastery on </a:t>
            </a:r>
            <a:r>
              <a:rPr lang="en-US" sz="1600" b="0" i="0" u="none" strike="noStrike" dirty="0" err="1">
                <a:solidFill>
                  <a:srgbClr val="000000"/>
                </a:solidFill>
                <a:effectLst/>
                <a:latin typeface="Arial" panose="020B0604020202020204" pitchFamily="34" charset="0"/>
              </a:rPr>
              <a:t>Munkholmen</a:t>
            </a:r>
            <a:r>
              <a:rPr lang="en-US" sz="1600" b="0" i="0" u="none" strike="noStrike" dirty="0">
                <a:solidFill>
                  <a:srgbClr val="000000"/>
                </a:solidFill>
                <a:effectLst/>
                <a:latin typeface="Arial" panose="020B0604020202020204" pitchFamily="34" charset="0"/>
              </a:rPr>
              <a:t> was probably founded by King Knut the Mighty as early as 1028. </a:t>
            </a:r>
            <a:r>
              <a:rPr lang="en-US" sz="1600" b="0" i="0" u="none" strike="noStrike" dirty="0" err="1">
                <a:solidFill>
                  <a:srgbClr val="000000"/>
                </a:solidFill>
                <a:effectLst/>
                <a:latin typeface="Arial" panose="020B0604020202020204" pitchFamily="34" charset="0"/>
              </a:rPr>
              <a:t>Munkholmen</a:t>
            </a:r>
            <a:r>
              <a:rPr lang="en-US" sz="1600" b="0" i="0" u="none" strike="noStrike" dirty="0">
                <a:solidFill>
                  <a:srgbClr val="000000"/>
                </a:solidFill>
                <a:effectLst/>
                <a:latin typeface="Arial" panose="020B0604020202020204" pitchFamily="34" charset="0"/>
              </a:rPr>
              <a:t> was in 1658 made into a fortress and prison. Today, </a:t>
            </a:r>
            <a:r>
              <a:rPr lang="en-US" sz="1600" b="0" i="0" u="none" strike="noStrike" dirty="0" err="1">
                <a:solidFill>
                  <a:srgbClr val="000000"/>
                </a:solidFill>
                <a:effectLst/>
                <a:latin typeface="Arial" panose="020B0604020202020204" pitchFamily="34" charset="0"/>
              </a:rPr>
              <a:t>Munkholmen</a:t>
            </a:r>
            <a:r>
              <a:rPr lang="en-US" sz="1600" b="0" i="0" u="none" strike="noStrike" dirty="0">
                <a:solidFill>
                  <a:srgbClr val="000000"/>
                </a:solidFill>
                <a:effectLst/>
                <a:latin typeface="Arial" panose="020B0604020202020204" pitchFamily="34" charset="0"/>
              </a:rPr>
              <a:t> is a popular resort with bathing areas and restaurants.</a:t>
            </a:r>
            <a:endParaRPr lang="en-US" sz="1600" b="0" dirty="0">
              <a:effectLst/>
            </a:endParaRPr>
          </a:p>
          <a:p>
            <a:br>
              <a:rPr lang="en-US" sz="1600" dirty="0"/>
            </a:br>
            <a:endParaRPr lang="nb-NO" sz="1600" dirty="0"/>
          </a:p>
        </p:txBody>
      </p:sp>
    </p:spTree>
    <p:extLst>
      <p:ext uri="{BB962C8B-B14F-4D97-AF65-F5344CB8AC3E}">
        <p14:creationId xmlns:p14="http://schemas.microsoft.com/office/powerpoint/2010/main" val="253859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A65C415-3745-46B5-A5C0-795FBCCA6DE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69327"/>
          <a:stretch/>
        </p:blipFill>
        <p:spPr bwMode="auto">
          <a:xfrm>
            <a:off x="3984585" y="2673753"/>
            <a:ext cx="4158022" cy="1383446"/>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a:extLst>
              <a:ext uri="{FF2B5EF4-FFF2-40B4-BE49-F238E27FC236}">
                <a16:creationId xmlns:a16="http://schemas.microsoft.com/office/drawing/2014/main" id="{D9659180-A15A-463F-AB77-3426A7748F8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 y="0"/>
            <a:ext cx="3904120" cy="549374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a:extLst>
              <a:ext uri="{FF2B5EF4-FFF2-40B4-BE49-F238E27FC236}">
                <a16:creationId xmlns:a16="http://schemas.microsoft.com/office/drawing/2014/main" id="{BAF1B896-A95A-48D0-BE3C-B156BAC08E4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91807" y="1"/>
            <a:ext cx="3800192" cy="5151185"/>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DC96309E-8691-41AB-B6DB-B54BA50CF326}"/>
              </a:ext>
            </a:extLst>
          </p:cNvPr>
          <p:cNvSpPr txBox="1"/>
          <p:nvPr/>
        </p:nvSpPr>
        <p:spPr>
          <a:xfrm>
            <a:off x="3984585" y="4324517"/>
            <a:ext cx="4407221" cy="2308324"/>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The mountain city of </a:t>
            </a:r>
            <a:r>
              <a:rPr lang="en-US" sz="1600" b="1" i="0" u="none" strike="noStrike" dirty="0" err="1">
                <a:solidFill>
                  <a:srgbClr val="000000"/>
                </a:solidFill>
                <a:effectLst/>
                <a:latin typeface="Arial" panose="020B0604020202020204" pitchFamily="34" charset="0"/>
              </a:rPr>
              <a:t>Røros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a:t>
            </a:r>
            <a:r>
              <a:rPr lang="en-US" sz="1600" b="0" i="0" u="none" strike="noStrike" dirty="0" err="1">
                <a:solidFill>
                  <a:srgbClr val="000000"/>
                </a:solidFill>
                <a:effectLst/>
                <a:latin typeface="Arial" panose="020B0604020202020204" pitchFamily="34" charset="0"/>
              </a:rPr>
              <a:t>Røros</a:t>
            </a:r>
            <a:r>
              <a:rPr lang="en-US" sz="1600" b="0" i="0" u="none" strike="noStrike" dirty="0">
                <a:solidFill>
                  <a:srgbClr val="000000"/>
                </a:solidFill>
                <a:effectLst/>
                <a:latin typeface="Arial" panose="020B0604020202020204" pitchFamily="34" charset="0"/>
              </a:rPr>
              <a:t> is a distinctive mining environment with exclusively wooden architecture. Throughout 333 years, the city has fused together impulses from Germany, Denmark, Sweden, Trondheim and the surrounding districts", it was said when </a:t>
            </a:r>
            <a:r>
              <a:rPr lang="en-US" sz="1600" b="0" i="0" u="none" strike="noStrike" dirty="0" err="1">
                <a:solidFill>
                  <a:srgbClr val="000000"/>
                </a:solidFill>
                <a:effectLst/>
                <a:latin typeface="Arial" panose="020B0604020202020204" pitchFamily="34" charset="0"/>
              </a:rPr>
              <a:t>Røros</a:t>
            </a:r>
            <a:r>
              <a:rPr lang="en-US" sz="1600" b="0" i="0" u="none" strike="noStrike" dirty="0">
                <a:solidFill>
                  <a:srgbClr val="000000"/>
                </a:solidFill>
                <a:effectLst/>
                <a:latin typeface="Arial" panose="020B0604020202020204" pitchFamily="34" charset="0"/>
              </a:rPr>
              <a:t> was given world heritage status by the UN.</a:t>
            </a:r>
            <a:endParaRPr lang="en-US" sz="1600" b="0" dirty="0">
              <a:effectLst/>
            </a:endParaRPr>
          </a:p>
        </p:txBody>
      </p:sp>
      <p:sp>
        <p:nvSpPr>
          <p:cNvPr id="10" name="TekstSylinder 9">
            <a:extLst>
              <a:ext uri="{FF2B5EF4-FFF2-40B4-BE49-F238E27FC236}">
                <a16:creationId xmlns:a16="http://schemas.microsoft.com/office/drawing/2014/main" id="{4A75D63B-EEE2-4D50-98D4-2A1DC20F2425}"/>
              </a:ext>
            </a:extLst>
          </p:cNvPr>
          <p:cNvSpPr txBox="1"/>
          <p:nvPr/>
        </p:nvSpPr>
        <p:spPr>
          <a:xfrm>
            <a:off x="3984585" y="225159"/>
            <a:ext cx="4407221" cy="2062103"/>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Nidaros Cathedral</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In the heart of Trondheim lies Norway's national shrine, Nidaros Cathedral. As early as 1070, they started building the Christ Church in Nidaros over Olav the Holy's grave. Nidaros Cathedral is like a large treasure chest, full of beautiful works of art and history.</a:t>
            </a:r>
            <a:endParaRPr lang="nb-NO" dirty="0"/>
          </a:p>
        </p:txBody>
      </p:sp>
    </p:spTree>
    <p:extLst>
      <p:ext uri="{BB962C8B-B14F-4D97-AF65-F5344CB8AC3E}">
        <p14:creationId xmlns:p14="http://schemas.microsoft.com/office/powerpoint/2010/main" val="1760658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A65C415-3745-46B5-A5C0-795FBCCA6DE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69327"/>
          <a:stretch/>
        </p:blipFill>
        <p:spPr bwMode="auto">
          <a:xfrm>
            <a:off x="3984585" y="2673753"/>
            <a:ext cx="4158022" cy="1383446"/>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DC96309E-8691-41AB-B6DB-B54BA50CF326}"/>
              </a:ext>
            </a:extLst>
          </p:cNvPr>
          <p:cNvSpPr txBox="1"/>
          <p:nvPr/>
        </p:nvSpPr>
        <p:spPr>
          <a:xfrm>
            <a:off x="3984585" y="4324517"/>
            <a:ext cx="4407221" cy="2800767"/>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Salmon fishing in </a:t>
            </a:r>
            <a:r>
              <a:rPr lang="en-US" sz="1600" b="1" i="0" u="none" strike="noStrike" dirty="0" err="1">
                <a:solidFill>
                  <a:srgbClr val="000000"/>
                </a:solidFill>
                <a:effectLst/>
                <a:latin typeface="Arial" panose="020B0604020202020204" pitchFamily="34" charset="0"/>
              </a:rPr>
              <a:t>Namsen</a:t>
            </a:r>
            <a:endParaRPr lang="en-US" sz="1600" b="0" dirty="0">
              <a:effectLst/>
            </a:endParaRPr>
          </a:p>
          <a:p>
            <a:pPr rtl="0">
              <a:spcBef>
                <a:spcPts val="0"/>
              </a:spcBef>
              <a:spcAft>
                <a:spcPts val="0"/>
              </a:spcAft>
            </a:pPr>
            <a:br>
              <a:rPr lang="en-US" sz="1600" b="0" dirty="0">
                <a:effectLst/>
              </a:rPr>
            </a:br>
            <a:r>
              <a:rPr lang="en-US" sz="1600" b="0" i="0" u="none" strike="noStrike" dirty="0" err="1">
                <a:solidFill>
                  <a:srgbClr val="000000"/>
                </a:solidFill>
                <a:effectLst/>
                <a:latin typeface="Arial" panose="020B0604020202020204" pitchFamily="34" charset="0"/>
              </a:rPr>
              <a:t>Namsen</a:t>
            </a:r>
            <a:r>
              <a:rPr lang="en-US" sz="1600" b="0" i="0" u="none" strike="noStrike" dirty="0">
                <a:solidFill>
                  <a:srgbClr val="000000"/>
                </a:solidFill>
                <a:effectLst/>
                <a:latin typeface="Arial" panose="020B0604020202020204" pitchFamily="34" charset="0"/>
              </a:rPr>
              <a:t> is called "The Queen of the Rivers", and the rich and historic fishing for large salmon is the reason. British "salmon lords" built houses and also occasionally owned farms and actually had control over salmon fishing in </a:t>
            </a:r>
            <a:r>
              <a:rPr lang="en-US" sz="1600" b="0" i="0" u="none" strike="noStrike" dirty="0" err="1">
                <a:solidFill>
                  <a:srgbClr val="000000"/>
                </a:solidFill>
                <a:effectLst/>
                <a:latin typeface="Arial" panose="020B0604020202020204" pitchFamily="34" charset="0"/>
              </a:rPr>
              <a:t>Namsen</a:t>
            </a:r>
            <a:r>
              <a:rPr lang="en-US" sz="1600" b="0" i="0" u="none" strike="noStrike" dirty="0">
                <a:solidFill>
                  <a:srgbClr val="000000"/>
                </a:solidFill>
                <a:effectLst/>
                <a:latin typeface="Arial" panose="020B0604020202020204" pitchFamily="34" charset="0"/>
              </a:rPr>
              <a:t> for more or less a hundred years.</a:t>
            </a:r>
            <a:endParaRPr lang="en-US" sz="1600" b="0" dirty="0">
              <a:effectLst/>
            </a:endParaRPr>
          </a:p>
          <a:p>
            <a:br>
              <a:rPr lang="en-US" sz="1600" dirty="0"/>
            </a:br>
            <a:endParaRPr lang="en-US" sz="1600" b="0" dirty="0">
              <a:effectLst/>
            </a:endParaRPr>
          </a:p>
        </p:txBody>
      </p:sp>
      <p:sp>
        <p:nvSpPr>
          <p:cNvPr id="10" name="TekstSylinder 9">
            <a:extLst>
              <a:ext uri="{FF2B5EF4-FFF2-40B4-BE49-F238E27FC236}">
                <a16:creationId xmlns:a16="http://schemas.microsoft.com/office/drawing/2014/main" id="{4A75D63B-EEE2-4D50-98D4-2A1DC20F2425}"/>
              </a:ext>
            </a:extLst>
          </p:cNvPr>
          <p:cNvSpPr txBox="1"/>
          <p:nvPr/>
        </p:nvSpPr>
        <p:spPr>
          <a:xfrm>
            <a:off x="3984585" y="225159"/>
            <a:ext cx="4407221" cy="2616101"/>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The Battle of </a:t>
            </a:r>
            <a:r>
              <a:rPr lang="en-US" sz="1600" b="1" i="0" u="none" strike="noStrike" dirty="0" err="1">
                <a:solidFill>
                  <a:srgbClr val="000000"/>
                </a:solidFill>
                <a:effectLst/>
                <a:latin typeface="Arial" panose="020B0604020202020204" pitchFamily="34" charset="0"/>
              </a:rPr>
              <a:t>Stiklestad</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The state of Norway, the monarchy and the church in Norway are inextricably linked to </a:t>
            </a:r>
            <a:r>
              <a:rPr lang="en-US" sz="1600" b="0" i="0" u="none" strike="noStrike" dirty="0" err="1">
                <a:solidFill>
                  <a:srgbClr val="000000"/>
                </a:solidFill>
                <a:effectLst/>
                <a:latin typeface="Arial" panose="020B0604020202020204" pitchFamily="34" charset="0"/>
              </a:rPr>
              <a:t>Stiklestad</a:t>
            </a:r>
            <a:r>
              <a:rPr lang="en-US" sz="1600" b="0" i="0" u="none" strike="noStrike" dirty="0">
                <a:solidFill>
                  <a:srgbClr val="000000"/>
                </a:solidFill>
                <a:effectLst/>
                <a:latin typeface="Arial" panose="020B0604020202020204" pitchFamily="34" charset="0"/>
              </a:rPr>
              <a:t>. The Battle of </a:t>
            </a:r>
            <a:r>
              <a:rPr lang="en-US" sz="1600" b="0" i="0" u="none" strike="noStrike" dirty="0" err="1">
                <a:solidFill>
                  <a:srgbClr val="000000"/>
                </a:solidFill>
                <a:effectLst/>
                <a:latin typeface="Arial" panose="020B0604020202020204" pitchFamily="34" charset="0"/>
              </a:rPr>
              <a:t>Stiklestad</a:t>
            </a:r>
            <a:r>
              <a:rPr lang="en-US" sz="1600" b="0" i="0" u="none" strike="noStrike" dirty="0">
                <a:solidFill>
                  <a:srgbClr val="000000"/>
                </a:solidFill>
                <a:effectLst/>
                <a:latin typeface="Arial" panose="020B0604020202020204" pitchFamily="34" charset="0"/>
              </a:rPr>
              <a:t> in 1030 and the consequences this entailed brought about dramatic changes in Norwegian history and social development.</a:t>
            </a:r>
            <a:endParaRPr lang="en-US" sz="1600" b="0" dirty="0">
              <a:effectLst/>
            </a:endParaRPr>
          </a:p>
          <a:p>
            <a:br>
              <a:rPr lang="en-US" dirty="0"/>
            </a:br>
            <a:endParaRPr lang="nb-NO" dirty="0"/>
          </a:p>
        </p:txBody>
      </p:sp>
      <p:pic>
        <p:nvPicPr>
          <p:cNvPr id="18434" name="Picture 2">
            <a:extLst>
              <a:ext uri="{FF2B5EF4-FFF2-40B4-BE49-F238E27FC236}">
                <a16:creationId xmlns:a16="http://schemas.microsoft.com/office/drawing/2014/main" id="{F97415D7-4C7D-4898-AA55-613CA2828F6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953612" cy="5023413"/>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15D184B3-ECB8-44D9-BD9F-52034B21D69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361723" y="0"/>
            <a:ext cx="3830277" cy="5185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5845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ABE2241-6359-4560-AA65-283C2532A492}"/>
              </a:ext>
            </a:extLst>
          </p:cNvPr>
          <p:cNvSpPr>
            <a:spLocks noGrp="1"/>
          </p:cNvSpPr>
          <p:nvPr>
            <p:ph type="title"/>
          </p:nvPr>
        </p:nvSpPr>
        <p:spPr>
          <a:xfrm>
            <a:off x="8391981" y="365125"/>
            <a:ext cx="3518368" cy="5989376"/>
          </a:xfrm>
        </p:spPr>
        <p:txBody>
          <a:bodyPr>
            <a:normAutofit/>
          </a:bodyPr>
          <a:lstStyle/>
          <a:p>
            <a:pPr rtl="0">
              <a:spcBef>
                <a:spcPts val="0"/>
              </a:spcBef>
              <a:spcAft>
                <a:spcPts val="0"/>
              </a:spcAft>
            </a:pPr>
            <a:r>
              <a:rPr lang="nb-NO" sz="2400" b="1" dirty="0"/>
              <a:t>OSLO COUNTY</a:t>
            </a:r>
            <a:br>
              <a:rPr lang="nb-NO" sz="2400" b="1" dirty="0"/>
            </a:br>
            <a:r>
              <a:rPr lang="nb-NO" sz="2400" b="1" dirty="0"/>
              <a:t>- Cultural monuments</a:t>
            </a:r>
            <a:br>
              <a:rPr lang="nb-NO" sz="2400" b="1" dirty="0"/>
            </a:br>
            <a:br>
              <a:rPr lang="nb-NO" sz="2400" b="1" dirty="0"/>
            </a:br>
            <a:r>
              <a:rPr lang="en-US" sz="1800" b="1" i="0" u="none" strike="noStrike" dirty="0">
                <a:solidFill>
                  <a:srgbClr val="000000"/>
                </a:solidFill>
                <a:effectLst/>
                <a:latin typeface="Arial" panose="020B0604020202020204" pitchFamily="34" charset="0"/>
              </a:rPr>
              <a:t>Cultural heritage from all over the country - and history</a:t>
            </a:r>
            <a:br>
              <a:rPr lang="en-US" sz="1050" b="0" dirty="0">
                <a:effectLst/>
              </a:rPr>
            </a:br>
            <a:br>
              <a:rPr lang="en-US" sz="1050" b="0" dirty="0">
                <a:effectLst/>
              </a:rPr>
            </a:br>
            <a:r>
              <a:rPr lang="en-US" sz="1800" b="0" i="0" u="none" strike="noStrike" dirty="0">
                <a:solidFill>
                  <a:srgbClr val="000000"/>
                </a:solidFill>
                <a:effectLst/>
                <a:latin typeface="Arial" panose="020B0604020202020204" pitchFamily="34" charset="0"/>
              </a:rPr>
              <a:t>Capitals often have a central role in cultural history, and Kristiania - sorry, Oslo - is no exception: </a:t>
            </a:r>
            <a:br>
              <a:rPr lang="en-US" sz="1800" b="0" i="0" u="none" strike="noStrike" dirty="0">
                <a:solidFill>
                  <a:srgbClr val="000000"/>
                </a:solidFill>
                <a:effectLst/>
                <a:latin typeface="Arial" panose="020B0604020202020204" pitchFamily="34" charset="0"/>
              </a:rPr>
            </a:br>
            <a:br>
              <a:rPr lang="en-US" sz="1800" b="0" i="0" u="none" strike="noStrike" dirty="0">
                <a:solidFill>
                  <a:srgbClr val="000000"/>
                </a:solidFill>
                <a:effectLst/>
                <a:latin typeface="Arial" panose="020B0604020202020204" pitchFamily="34" charset="0"/>
              </a:rPr>
            </a:br>
            <a:r>
              <a:rPr lang="en-US" sz="1800" b="0" i="0" u="none" strike="noStrike" dirty="0">
                <a:solidFill>
                  <a:srgbClr val="000000"/>
                </a:solidFill>
                <a:effectLst/>
                <a:latin typeface="Arial" panose="020B0604020202020204" pitchFamily="34" charset="0"/>
              </a:rPr>
              <a:t>- Here you can find cultural monuments and other cultural heritage that have helped define Norway as a nation. </a:t>
            </a:r>
            <a:br>
              <a:rPr lang="en-US" sz="1800" dirty="0">
                <a:solidFill>
                  <a:srgbClr val="000000"/>
                </a:solidFill>
                <a:latin typeface="Arial" panose="020B0604020202020204" pitchFamily="34" charset="0"/>
              </a:rPr>
            </a:br>
            <a:br>
              <a:rPr lang="en-US" sz="1800" dirty="0">
                <a:solidFill>
                  <a:srgbClr val="000000"/>
                </a:solidFill>
                <a:latin typeface="Arial" panose="020B0604020202020204" pitchFamily="34" charset="0"/>
              </a:rPr>
            </a:br>
            <a:r>
              <a:rPr lang="en-US" sz="1800" dirty="0">
                <a:solidFill>
                  <a:srgbClr val="000000"/>
                </a:solidFill>
                <a:latin typeface="Arial" panose="020B0604020202020204" pitchFamily="34" charset="0"/>
              </a:rPr>
              <a:t>- </a:t>
            </a:r>
            <a:r>
              <a:rPr lang="en-US" sz="1800" b="0" i="0" u="none" strike="noStrike" dirty="0">
                <a:solidFill>
                  <a:srgbClr val="000000"/>
                </a:solidFill>
                <a:effectLst/>
                <a:latin typeface="Arial" panose="020B0604020202020204" pitchFamily="34" charset="0"/>
              </a:rPr>
              <a:t>The many museums and central historical buildings are perhaps your first stop in the treasure hunt?</a:t>
            </a:r>
            <a:br>
              <a:rPr lang="en-US" sz="1050" b="0" dirty="0">
                <a:effectLst/>
              </a:rPr>
            </a:br>
            <a:br>
              <a:rPr lang="en-US" sz="1050" dirty="0"/>
            </a:br>
            <a:endParaRPr lang="nb-NO" sz="2400" b="1" dirty="0"/>
          </a:p>
        </p:txBody>
      </p:sp>
      <p:pic>
        <p:nvPicPr>
          <p:cNvPr id="5" name="Picture 4">
            <a:extLst>
              <a:ext uri="{FF2B5EF4-FFF2-40B4-BE49-F238E27FC236}">
                <a16:creationId xmlns:a16="http://schemas.microsoft.com/office/drawing/2014/main" id="{6331CED8-E489-497A-B7EC-08E96A8CF92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548114"/>
            <a:ext cx="4364172" cy="52780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BB82243-7171-4312-83B5-65AD79BDFD1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27809" y="0"/>
            <a:ext cx="4136382" cy="440435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a:extLst>
              <a:ext uri="{FF2B5EF4-FFF2-40B4-BE49-F238E27FC236}">
                <a16:creationId xmlns:a16="http://schemas.microsoft.com/office/drawing/2014/main" id="{DF17C7D0-B6E6-43E7-A8D8-C306C67E8506}"/>
              </a:ext>
            </a:extLst>
          </p:cNvPr>
          <p:cNvPicPr>
            <a:picLocks noGrp="1" noChangeAspect="1" noChangeArrowheads="1"/>
          </p:cNvPicPr>
          <p:nvPr>
            <p:ph idx="1"/>
          </p:nvPr>
        </p:nvPicPr>
        <p:blipFill rotWithShape="1">
          <a:blip r:embed="rId4" cstate="screen">
            <a:extLst>
              <a:ext uri="{28A0092B-C50C-407E-A947-70E740481C1C}">
                <a14:useLocalDpi xmlns:a14="http://schemas.microsoft.com/office/drawing/2010/main"/>
              </a:ext>
            </a:extLst>
          </a:blip>
          <a:srcRect t="47246"/>
          <a:stretch/>
        </p:blipFill>
        <p:spPr bwMode="auto">
          <a:xfrm>
            <a:off x="0" y="200487"/>
            <a:ext cx="4027809" cy="2695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677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BB82243-7171-4312-83B5-65AD79BDFD1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71219"/>
          <a:stretch/>
        </p:blipFill>
        <p:spPr bwMode="auto">
          <a:xfrm>
            <a:off x="4027809" y="3107802"/>
            <a:ext cx="4136382" cy="1267615"/>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a:extLst>
              <a:ext uri="{FF2B5EF4-FFF2-40B4-BE49-F238E27FC236}">
                <a16:creationId xmlns:a16="http://schemas.microsoft.com/office/drawing/2014/main" id="{DF142F5D-69DE-489B-9773-27B16F460FE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
            <a:ext cx="3697710" cy="6215606"/>
          </a:xfrm>
          <a:prstGeom prst="rect">
            <a:avLst/>
          </a:prstGeom>
          <a:noFill/>
          <a:extLst>
            <a:ext uri="{909E8E84-426E-40DD-AFC4-6F175D3DCCD1}">
              <a14:hiddenFill xmlns:a14="http://schemas.microsoft.com/office/drawing/2010/main">
                <a:solidFill>
                  <a:srgbClr val="FFFFFF"/>
                </a:solidFill>
              </a14:hiddenFill>
            </a:ext>
          </a:extLst>
        </p:spPr>
      </p:pic>
      <p:sp>
        <p:nvSpPr>
          <p:cNvPr id="11" name="TekstSylinder 10">
            <a:extLst>
              <a:ext uri="{FF2B5EF4-FFF2-40B4-BE49-F238E27FC236}">
                <a16:creationId xmlns:a16="http://schemas.microsoft.com/office/drawing/2014/main" id="{ACFE6F6C-0567-4DA7-94CA-A497FA5DE5E7}"/>
              </a:ext>
            </a:extLst>
          </p:cNvPr>
          <p:cNvSpPr txBox="1"/>
          <p:nvPr/>
        </p:nvSpPr>
        <p:spPr>
          <a:xfrm>
            <a:off x="3794113" y="126823"/>
            <a:ext cx="4603830" cy="3600986"/>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The Royal Castle</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The castle is one of the country's most important buildings, and an important symbol of Norwegian history after 1814. Construction work began in 1824, and it was King Carl Johan who laid the foundation stone on 1 October 1825. The castle was inaugurated by King Oscar I on 26 July 1849 It is a residence and workplace for the Royal Family. Here His Majesty the King holds cabinet meetings, receives audience seekers and holds official dinners.</a:t>
            </a:r>
            <a:endParaRPr lang="en-US" sz="1600" b="0" dirty="0">
              <a:effectLst/>
            </a:endParaRPr>
          </a:p>
          <a:p>
            <a:br>
              <a:rPr lang="en-US" dirty="0"/>
            </a:br>
            <a:endParaRPr lang="nb-NO" dirty="0"/>
          </a:p>
        </p:txBody>
      </p:sp>
      <p:pic>
        <p:nvPicPr>
          <p:cNvPr id="20484" name="Picture 4">
            <a:extLst>
              <a:ext uri="{FF2B5EF4-FFF2-40B4-BE49-F238E27FC236}">
                <a16:creationId xmlns:a16="http://schemas.microsoft.com/office/drawing/2014/main" id="{90275889-ED21-4116-9FCE-6F3CA9A2C50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26513" y="0"/>
            <a:ext cx="3765486" cy="5660020"/>
          </a:xfrm>
          <a:prstGeom prst="rect">
            <a:avLst/>
          </a:prstGeom>
          <a:noFill/>
          <a:extLst>
            <a:ext uri="{909E8E84-426E-40DD-AFC4-6F175D3DCCD1}">
              <a14:hiddenFill xmlns:a14="http://schemas.microsoft.com/office/drawing/2010/main">
                <a:solidFill>
                  <a:srgbClr val="FFFFFF"/>
                </a:solidFill>
              </a14:hiddenFill>
            </a:ext>
          </a:extLst>
        </p:spPr>
      </p:pic>
      <p:sp>
        <p:nvSpPr>
          <p:cNvPr id="14" name="TekstSylinder 13">
            <a:extLst>
              <a:ext uri="{FF2B5EF4-FFF2-40B4-BE49-F238E27FC236}">
                <a16:creationId xmlns:a16="http://schemas.microsoft.com/office/drawing/2014/main" id="{AF624809-C757-4C61-942F-862E65E896A6}"/>
              </a:ext>
            </a:extLst>
          </p:cNvPr>
          <p:cNvSpPr txBox="1"/>
          <p:nvPr/>
        </p:nvSpPr>
        <p:spPr>
          <a:xfrm>
            <a:off x="3503271" y="4549038"/>
            <a:ext cx="5185458" cy="2616101"/>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The Viking Ship House</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The Viking Ship House is a museum on </a:t>
            </a:r>
            <a:r>
              <a:rPr lang="en-US" sz="1600" b="0" i="0" u="none" strike="noStrike" dirty="0" err="1">
                <a:solidFill>
                  <a:srgbClr val="000000"/>
                </a:solidFill>
                <a:effectLst/>
                <a:latin typeface="Arial" panose="020B0604020202020204" pitchFamily="34" charset="0"/>
              </a:rPr>
              <a:t>Bygdøy</a:t>
            </a:r>
            <a:r>
              <a:rPr lang="en-US" sz="1600" b="0" i="0" u="none" strike="noStrike" dirty="0">
                <a:solidFill>
                  <a:srgbClr val="000000"/>
                </a:solidFill>
                <a:effectLst/>
                <a:latin typeface="Arial" panose="020B0604020202020204" pitchFamily="34" charset="0"/>
              </a:rPr>
              <a:t> in Oslo with the world's best-preserved Viking ships (Oseberg, </a:t>
            </a:r>
            <a:r>
              <a:rPr lang="en-US" sz="1600" b="0" i="0" u="none" strike="noStrike" dirty="0" err="1">
                <a:solidFill>
                  <a:srgbClr val="000000"/>
                </a:solidFill>
                <a:effectLst/>
                <a:latin typeface="Arial" panose="020B0604020202020204" pitchFamily="34" charset="0"/>
              </a:rPr>
              <a:t>Gokstad</a:t>
            </a:r>
            <a:r>
              <a:rPr lang="en-US" sz="1600" b="0" i="0" u="none" strike="noStrike" dirty="0">
                <a:solidFill>
                  <a:srgbClr val="000000"/>
                </a:solidFill>
                <a:effectLst/>
                <a:latin typeface="Arial" panose="020B0604020202020204" pitchFamily="34" charset="0"/>
              </a:rPr>
              <a:t> and Tune) and many exciting finds from the Viking Age in Norway. The Viking ships that were built in the 8th century were piled up to be vessels for their royal owners' last journey to the underworld.</a:t>
            </a:r>
            <a:endParaRPr lang="en-US" sz="1600" b="0" dirty="0">
              <a:effectLst/>
            </a:endParaRPr>
          </a:p>
          <a:p>
            <a:br>
              <a:rPr lang="en-US" dirty="0"/>
            </a:br>
            <a:endParaRPr lang="nb-NO" dirty="0"/>
          </a:p>
        </p:txBody>
      </p:sp>
    </p:spTree>
    <p:extLst>
      <p:ext uri="{BB962C8B-B14F-4D97-AF65-F5344CB8AC3E}">
        <p14:creationId xmlns:p14="http://schemas.microsoft.com/office/powerpoint/2010/main" val="39778979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Sylinder 5">
            <a:extLst>
              <a:ext uri="{FF2B5EF4-FFF2-40B4-BE49-F238E27FC236}">
                <a16:creationId xmlns:a16="http://schemas.microsoft.com/office/drawing/2014/main" id="{B6B5A7D9-EE82-4B57-A341-1A8FF4CDA555}"/>
              </a:ext>
            </a:extLst>
          </p:cNvPr>
          <p:cNvSpPr txBox="1"/>
          <p:nvPr/>
        </p:nvSpPr>
        <p:spPr>
          <a:xfrm>
            <a:off x="0" y="416689"/>
            <a:ext cx="12191999" cy="707886"/>
          </a:xfrm>
          <a:prstGeom prst="rect">
            <a:avLst/>
          </a:prstGeom>
          <a:noFill/>
        </p:spPr>
        <p:txBody>
          <a:bodyPr wrap="square" rtlCol="0">
            <a:spAutoFit/>
          </a:bodyPr>
          <a:lstStyle/>
          <a:p>
            <a:pPr algn="ctr"/>
            <a:r>
              <a:rPr lang="nb-NO" sz="4000" b="1" dirty="0"/>
              <a:t>CULTURAL HERITAGE IS…</a:t>
            </a:r>
          </a:p>
        </p:txBody>
      </p:sp>
      <p:sp>
        <p:nvSpPr>
          <p:cNvPr id="7" name="TekstSylinder 6">
            <a:extLst>
              <a:ext uri="{FF2B5EF4-FFF2-40B4-BE49-F238E27FC236}">
                <a16:creationId xmlns:a16="http://schemas.microsoft.com/office/drawing/2014/main" id="{A27EF07B-6C65-4F36-83B2-1A9E4C2B1A25}"/>
              </a:ext>
            </a:extLst>
          </p:cNvPr>
          <p:cNvSpPr txBox="1"/>
          <p:nvPr/>
        </p:nvSpPr>
        <p:spPr>
          <a:xfrm>
            <a:off x="9880922" y="2443270"/>
            <a:ext cx="2311078" cy="3416320"/>
          </a:xfrm>
          <a:prstGeom prst="rect">
            <a:avLst/>
          </a:prstGeom>
          <a:noFill/>
        </p:spPr>
        <p:txBody>
          <a:bodyPr wrap="square" rtlCol="0">
            <a:spAutoFit/>
          </a:bodyPr>
          <a:lstStyle/>
          <a:p>
            <a:pPr algn="ctr"/>
            <a:r>
              <a:rPr lang="nb-NO" sz="2000" b="1" dirty="0"/>
              <a:t>SOCIAL CUSTOMS</a:t>
            </a:r>
          </a:p>
          <a:p>
            <a:pPr algn="ctr"/>
            <a:endParaRPr lang="nb-NO" sz="2000" b="1" dirty="0"/>
          </a:p>
          <a:p>
            <a:pPr algn="ctr"/>
            <a:r>
              <a:rPr lang="nb-NO" sz="2000" b="1" dirty="0"/>
              <a:t>LANGUAGE</a:t>
            </a:r>
          </a:p>
          <a:p>
            <a:pPr algn="ctr"/>
            <a:endParaRPr lang="nb-NO" sz="2000" b="1" dirty="0"/>
          </a:p>
          <a:p>
            <a:pPr algn="ctr"/>
            <a:r>
              <a:rPr lang="nb-NO" sz="2000" b="1" dirty="0"/>
              <a:t>TRADITIONS</a:t>
            </a:r>
          </a:p>
          <a:p>
            <a:pPr algn="ctr"/>
            <a:endParaRPr lang="nb-NO" sz="2000" b="1" dirty="0"/>
          </a:p>
          <a:p>
            <a:pPr algn="ctr"/>
            <a:r>
              <a:rPr lang="nb-NO" sz="2000" b="1" dirty="0"/>
              <a:t>FAIRY TALES</a:t>
            </a:r>
          </a:p>
          <a:p>
            <a:pPr algn="ctr"/>
            <a:endParaRPr lang="nb-NO" sz="2000" b="1" dirty="0"/>
          </a:p>
          <a:p>
            <a:pPr algn="ctr"/>
            <a:r>
              <a:rPr lang="nb-NO" sz="2000" b="1" dirty="0"/>
              <a:t>LITERATURE</a:t>
            </a:r>
          </a:p>
          <a:p>
            <a:pPr algn="ctr"/>
            <a:endParaRPr lang="nb-NO" dirty="0"/>
          </a:p>
          <a:p>
            <a:pPr algn="ctr"/>
            <a:endParaRPr lang="nb-NO" dirty="0"/>
          </a:p>
        </p:txBody>
      </p:sp>
      <p:sp>
        <p:nvSpPr>
          <p:cNvPr id="8" name="TekstSylinder 7">
            <a:extLst>
              <a:ext uri="{FF2B5EF4-FFF2-40B4-BE49-F238E27FC236}">
                <a16:creationId xmlns:a16="http://schemas.microsoft.com/office/drawing/2014/main" id="{1F5CC388-0CB3-4C4B-B107-AD6EEB3995EE}"/>
              </a:ext>
            </a:extLst>
          </p:cNvPr>
          <p:cNvSpPr txBox="1"/>
          <p:nvPr/>
        </p:nvSpPr>
        <p:spPr>
          <a:xfrm>
            <a:off x="0" y="2717215"/>
            <a:ext cx="2311078" cy="3724096"/>
          </a:xfrm>
          <a:prstGeom prst="rect">
            <a:avLst/>
          </a:prstGeom>
          <a:noFill/>
        </p:spPr>
        <p:txBody>
          <a:bodyPr wrap="square" rtlCol="0">
            <a:spAutoFit/>
          </a:bodyPr>
          <a:lstStyle/>
          <a:p>
            <a:pPr algn="ctr"/>
            <a:r>
              <a:rPr lang="nb-NO" sz="2000" b="1" dirty="0"/>
              <a:t>FOOD</a:t>
            </a:r>
          </a:p>
          <a:p>
            <a:pPr algn="ctr"/>
            <a:endParaRPr lang="nb-NO" sz="2000" b="1" dirty="0"/>
          </a:p>
          <a:p>
            <a:pPr algn="ctr"/>
            <a:r>
              <a:rPr lang="nb-NO" sz="2000" b="1" dirty="0"/>
              <a:t>CRAFTS</a:t>
            </a:r>
          </a:p>
          <a:p>
            <a:pPr algn="ctr"/>
            <a:endParaRPr lang="nb-NO" sz="2000" b="1" dirty="0"/>
          </a:p>
          <a:p>
            <a:pPr algn="ctr"/>
            <a:r>
              <a:rPr lang="nb-NO" sz="2000" b="1" dirty="0"/>
              <a:t>MUSIC</a:t>
            </a:r>
          </a:p>
          <a:p>
            <a:pPr algn="ctr"/>
            <a:endParaRPr lang="nb-NO" sz="2000" b="1" dirty="0"/>
          </a:p>
          <a:p>
            <a:pPr algn="ctr"/>
            <a:r>
              <a:rPr lang="nb-NO" sz="2000" b="1" dirty="0"/>
              <a:t>BREW</a:t>
            </a:r>
          </a:p>
          <a:p>
            <a:pPr algn="ctr"/>
            <a:endParaRPr lang="nb-NO" sz="2000" b="1" dirty="0"/>
          </a:p>
          <a:p>
            <a:pPr algn="ctr"/>
            <a:r>
              <a:rPr lang="nb-NO" sz="2000" b="1" dirty="0"/>
              <a:t>ART</a:t>
            </a:r>
          </a:p>
          <a:p>
            <a:pPr algn="ctr"/>
            <a:endParaRPr lang="nb-NO" sz="2000" b="1" dirty="0"/>
          </a:p>
          <a:p>
            <a:pPr algn="ctr"/>
            <a:endParaRPr lang="nb-NO" dirty="0"/>
          </a:p>
          <a:p>
            <a:pPr algn="ctr"/>
            <a:endParaRPr lang="nb-NO" dirty="0"/>
          </a:p>
        </p:txBody>
      </p:sp>
      <p:pic>
        <p:nvPicPr>
          <p:cNvPr id="9" name="Bilde 8">
            <a:extLst>
              <a:ext uri="{FF2B5EF4-FFF2-40B4-BE49-F238E27FC236}">
                <a16:creationId xmlns:a16="http://schemas.microsoft.com/office/drawing/2014/main" id="{B3C3D644-E7FF-4E80-A7F8-4D62030884C8}"/>
              </a:ext>
            </a:extLst>
          </p:cNvPr>
          <p:cNvPicPr>
            <a:picLocks noChangeAspect="1"/>
          </p:cNvPicPr>
          <p:nvPr/>
        </p:nvPicPr>
        <p:blipFill rotWithShape="1">
          <a:blip r:embed="rId2"/>
          <a:srcRect l="18418" t="13670" r="19588" b="25402"/>
          <a:stretch/>
        </p:blipFill>
        <p:spPr>
          <a:xfrm>
            <a:off x="2322653" y="1681128"/>
            <a:ext cx="7558269" cy="4178462"/>
          </a:xfrm>
          <a:prstGeom prst="rect">
            <a:avLst/>
          </a:prstGeom>
        </p:spPr>
      </p:pic>
    </p:spTree>
    <p:extLst>
      <p:ext uri="{BB962C8B-B14F-4D97-AF65-F5344CB8AC3E}">
        <p14:creationId xmlns:p14="http://schemas.microsoft.com/office/powerpoint/2010/main" val="3457952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ED8530B-F78E-4308-AE14-C14090561291}"/>
              </a:ext>
            </a:extLst>
          </p:cNvPr>
          <p:cNvSpPr>
            <a:spLocks noGrp="1"/>
          </p:cNvSpPr>
          <p:nvPr>
            <p:ph type="title"/>
          </p:nvPr>
        </p:nvSpPr>
        <p:spPr>
          <a:xfrm>
            <a:off x="4618300" y="1644127"/>
            <a:ext cx="7373072" cy="4212663"/>
          </a:xfrm>
        </p:spPr>
        <p:txBody>
          <a:bodyPr>
            <a:normAutofit fontScale="90000"/>
          </a:bodyPr>
          <a:lstStyle/>
          <a:p>
            <a:pPr marL="0" marR="0" lvl="0" indent="0" defTabSz="914400" rtl="0" eaLnBrk="0" fontAlgn="base" latinLnBrk="0" hangingPunct="0">
              <a:lnSpc>
                <a:spcPct val="100000"/>
              </a:lnSpc>
              <a:spcBef>
                <a:spcPct val="0"/>
              </a:spcBef>
              <a:spcAft>
                <a:spcPct val="0"/>
              </a:spcAft>
              <a:tabLst/>
            </a:pPr>
            <a:r>
              <a:rPr kumimoji="0" lang="nb-NO" altLang="nb-NO" sz="2200" b="1" i="0" u="none" strike="noStrike" cap="none" normalizeH="0" baseline="0" dirty="0">
                <a:ln>
                  <a:noFill/>
                </a:ln>
                <a:solidFill>
                  <a:srgbClr val="1F1F1F"/>
                </a:solidFill>
                <a:effectLst/>
                <a:latin typeface="inherit"/>
              </a:rPr>
              <a:t>The Cultural Heritage School</a:t>
            </a:r>
            <a:br>
              <a:rPr kumimoji="0" lang="nb-NO" altLang="nb-NO" sz="2200" b="1" i="0" u="none" strike="noStrike" cap="none" normalizeH="0" baseline="0" dirty="0">
                <a:ln>
                  <a:noFill/>
                </a:ln>
                <a:solidFill>
                  <a:srgbClr val="1F1F1F"/>
                </a:solidFill>
                <a:effectLst/>
                <a:latin typeface="inherit"/>
              </a:rPr>
            </a:br>
            <a:br>
              <a:rPr kumimoji="0" lang="nb-NO" altLang="nb-NO" sz="2000" b="0" i="0" u="none" strike="noStrike" cap="none" normalizeH="0" baseline="0" dirty="0">
                <a:ln>
                  <a:noFill/>
                </a:ln>
                <a:solidFill>
                  <a:srgbClr val="1F1F1F"/>
                </a:solidFill>
                <a:effectLst/>
                <a:latin typeface="inherit"/>
              </a:rPr>
            </a:br>
            <a:r>
              <a:rPr kumimoji="0" lang="nb-NO" altLang="nb-NO" sz="2200" b="0" i="0" u="none" strike="noStrike" cap="none" normalizeH="0" baseline="0" dirty="0">
                <a:ln>
                  <a:noFill/>
                </a:ln>
                <a:solidFill>
                  <a:srgbClr val="1F1F1F"/>
                </a:solidFill>
                <a:effectLst/>
                <a:latin typeface="inherit"/>
              </a:rPr>
              <a:t> - </a:t>
            </a:r>
            <a:r>
              <a:rPr lang="nb-NO" altLang="nb-NO" sz="2200" dirty="0" err="1">
                <a:solidFill>
                  <a:srgbClr val="1F1F1F"/>
                </a:solidFill>
                <a:latin typeface="inherit"/>
              </a:rPr>
              <a:t>D</a:t>
            </a:r>
            <a:r>
              <a:rPr kumimoji="0" lang="nb-NO" altLang="nb-NO" sz="2200" b="0" i="0" u="none" strike="noStrike" cap="none" normalizeH="0" baseline="0" dirty="0" err="1">
                <a:ln>
                  <a:noFill/>
                </a:ln>
                <a:solidFill>
                  <a:srgbClr val="1F1F1F"/>
                </a:solidFill>
                <a:effectLst/>
                <a:latin typeface="inherit"/>
              </a:rPr>
              <a:t>eveloped</a:t>
            </a:r>
            <a:r>
              <a:rPr kumimoji="0" lang="nb-NO" altLang="nb-NO" sz="2200" b="0" i="0" u="none" strike="noStrike" cap="none" normalizeH="0" baseline="0" dirty="0">
                <a:ln>
                  <a:noFill/>
                </a:ln>
                <a:solidFill>
                  <a:srgbClr val="1F1F1F"/>
                </a:solidFill>
                <a:effectLst/>
                <a:latin typeface="inherit"/>
              </a:rPr>
              <a:t> by Norsk Kulturarv </a:t>
            </a:r>
            <a:br>
              <a:rPr kumimoji="0" lang="nb-NO" altLang="nb-NO" sz="2200" b="0" i="0" u="none" strike="noStrike" cap="none" normalizeH="0" baseline="0" dirty="0">
                <a:ln>
                  <a:noFill/>
                </a:ln>
                <a:solidFill>
                  <a:srgbClr val="1F1F1F"/>
                </a:solidFill>
                <a:effectLst/>
                <a:latin typeface="inherit"/>
              </a:rPr>
            </a:br>
            <a:br>
              <a:rPr kumimoji="0" lang="nb-NO" altLang="nb-NO" sz="2200" b="0" i="0" u="none" strike="noStrike" cap="none" normalizeH="0" baseline="0" dirty="0">
                <a:ln>
                  <a:noFill/>
                </a:ln>
                <a:solidFill>
                  <a:srgbClr val="1F1F1F"/>
                </a:solidFill>
                <a:effectLst/>
                <a:latin typeface="inherit"/>
              </a:rPr>
            </a:br>
            <a:r>
              <a:rPr kumimoji="0" lang="nb-NO" altLang="nb-NO" sz="2200" b="0" i="0" u="none" strike="noStrike" cap="none" normalizeH="0" baseline="0" dirty="0">
                <a:ln>
                  <a:noFill/>
                </a:ln>
                <a:solidFill>
                  <a:srgbClr val="1F1F1F"/>
                </a:solidFill>
                <a:effectLst/>
                <a:latin typeface="inherit"/>
              </a:rPr>
              <a:t>- An </a:t>
            </a:r>
            <a:r>
              <a:rPr kumimoji="0" lang="nb-NO" altLang="nb-NO" sz="2200" b="0" i="0" u="none" strike="noStrike" cap="none" normalizeH="0" baseline="0" dirty="0" err="1">
                <a:ln>
                  <a:noFill/>
                </a:ln>
                <a:solidFill>
                  <a:srgbClr val="1F1F1F"/>
                </a:solidFill>
                <a:effectLst/>
                <a:latin typeface="inherit"/>
              </a:rPr>
              <a:t>interest</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organization</a:t>
            </a:r>
            <a:br>
              <a:rPr kumimoji="0" lang="nb-NO" altLang="nb-NO" sz="2200" b="0" i="0" u="none" strike="noStrike" cap="none" normalizeH="0" baseline="0" dirty="0">
                <a:ln>
                  <a:noFill/>
                </a:ln>
                <a:solidFill>
                  <a:srgbClr val="1F1F1F"/>
                </a:solidFill>
                <a:effectLst/>
                <a:latin typeface="inherit"/>
              </a:rPr>
            </a:br>
            <a:br>
              <a:rPr lang="nb-NO" altLang="nb-NO" sz="2200" dirty="0">
                <a:solidFill>
                  <a:srgbClr val="1F1F1F"/>
                </a:solidFill>
                <a:latin typeface="inherit"/>
              </a:rPr>
            </a:br>
            <a:r>
              <a:rPr lang="nb-NO" altLang="nb-NO" sz="2200" dirty="0">
                <a:solidFill>
                  <a:srgbClr val="1F1F1F"/>
                </a:solidFill>
                <a:latin typeface="inherit"/>
              </a:rPr>
              <a:t>- </a:t>
            </a:r>
            <a:r>
              <a:rPr lang="nb-NO" altLang="nb-NO" sz="2200" dirty="0" err="1">
                <a:solidFill>
                  <a:srgbClr val="1F1F1F"/>
                </a:solidFill>
                <a:latin typeface="inherit"/>
              </a:rPr>
              <a:t>A</a:t>
            </a:r>
            <a:r>
              <a:rPr kumimoji="0" lang="nb-NO" altLang="nb-NO" sz="2200" b="0" i="0" u="none" strike="noStrike" cap="none" normalizeH="0" baseline="0" dirty="0" err="1">
                <a:ln>
                  <a:noFill/>
                </a:ln>
                <a:solidFill>
                  <a:srgbClr val="1F1F1F"/>
                </a:solidFill>
                <a:effectLst/>
                <a:latin typeface="inherit"/>
              </a:rPr>
              <a:t>im</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of</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securing</a:t>
            </a:r>
            <a:r>
              <a:rPr kumimoji="0" lang="nb-NO" altLang="nb-NO" sz="2200" b="0" i="0" u="none" strike="noStrike" cap="none" normalizeH="0" baseline="0" dirty="0">
                <a:ln>
                  <a:noFill/>
                </a:ln>
                <a:solidFill>
                  <a:srgbClr val="1F1F1F"/>
                </a:solidFill>
                <a:effectLst/>
                <a:latin typeface="inherit"/>
              </a:rPr>
              <a:t> and passing </a:t>
            </a:r>
            <a:r>
              <a:rPr kumimoji="0" lang="nb-NO" altLang="nb-NO" sz="2200" b="0" i="0" u="none" strike="noStrike" cap="none" normalizeH="0" baseline="0" dirty="0" err="1">
                <a:ln>
                  <a:noFill/>
                </a:ln>
                <a:solidFill>
                  <a:srgbClr val="1F1F1F"/>
                </a:solidFill>
                <a:effectLst/>
                <a:latin typeface="inherit"/>
              </a:rPr>
              <a:t>on</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our</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cultural</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heritage</a:t>
            </a:r>
            <a:r>
              <a:rPr kumimoji="0" lang="nb-NO" altLang="nb-NO" sz="2200" b="0" i="0" u="none" strike="noStrike" cap="none" normalizeH="0" baseline="0" dirty="0">
                <a:ln>
                  <a:noFill/>
                </a:ln>
                <a:solidFill>
                  <a:srgbClr val="1F1F1F"/>
                </a:solidFill>
                <a:effectLst/>
                <a:latin typeface="inherit"/>
              </a:rPr>
              <a:t> to </a:t>
            </a:r>
            <a:r>
              <a:rPr kumimoji="0" lang="nb-NO" altLang="nb-NO" sz="2200" b="0" i="0" u="none" strike="noStrike" cap="none" normalizeH="0" baseline="0" dirty="0" err="1">
                <a:ln>
                  <a:noFill/>
                </a:ln>
                <a:solidFill>
                  <a:srgbClr val="1F1F1F"/>
                </a:solidFill>
                <a:effectLst/>
                <a:latin typeface="inherit"/>
              </a:rPr>
              <a:t>future</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generations</a:t>
            </a:r>
            <a:r>
              <a:rPr kumimoji="0" lang="nb-NO" altLang="nb-NO" sz="2200" b="0" i="0" u="none" strike="noStrike" cap="none" normalizeH="0" baseline="0" dirty="0">
                <a:ln>
                  <a:noFill/>
                </a:ln>
                <a:solidFill>
                  <a:srgbClr val="1F1F1F"/>
                </a:solidFill>
                <a:effectLst/>
                <a:latin typeface="inherit"/>
              </a:rPr>
              <a:t>.</a:t>
            </a:r>
            <a:br>
              <a:rPr kumimoji="0" lang="nb-NO" altLang="nb-NO" sz="2200" b="0" i="0" u="none" strike="noStrike" cap="none" normalizeH="0" baseline="0" dirty="0">
                <a:ln>
                  <a:noFill/>
                </a:ln>
                <a:solidFill>
                  <a:srgbClr val="1F1F1F"/>
                </a:solidFill>
                <a:effectLst/>
                <a:latin typeface="inherit"/>
              </a:rPr>
            </a:br>
            <a:br>
              <a:rPr kumimoji="0" lang="nb-NO" altLang="nb-NO" sz="2200" b="0" i="0" u="none" strike="noStrike" cap="none" normalizeH="0" baseline="0" dirty="0">
                <a:ln>
                  <a:noFill/>
                </a:ln>
                <a:solidFill>
                  <a:srgbClr val="1F1F1F"/>
                </a:solidFill>
                <a:effectLst/>
                <a:latin typeface="inherit"/>
              </a:rPr>
            </a:b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Through</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the</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sustainable</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use</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of</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cultural</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heritage</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along</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the</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coast</a:t>
            </a:r>
            <a:r>
              <a:rPr kumimoji="0" lang="nb-NO" altLang="nb-NO" sz="2200" b="0" i="0" u="none" strike="noStrike" cap="none" normalizeH="0" baseline="0" dirty="0">
                <a:ln>
                  <a:noFill/>
                </a:ln>
                <a:solidFill>
                  <a:srgbClr val="1F1F1F"/>
                </a:solidFill>
                <a:effectLst/>
                <a:latin typeface="inherit"/>
              </a:rPr>
              <a:t>, </a:t>
            </a:r>
            <a:br>
              <a:rPr kumimoji="0" lang="nb-NO" altLang="nb-NO" sz="2200" b="0" i="0" u="none" strike="noStrike" cap="none" normalizeH="0" baseline="0" dirty="0">
                <a:ln>
                  <a:noFill/>
                </a:ln>
                <a:solidFill>
                  <a:srgbClr val="1F1F1F"/>
                </a:solidFill>
                <a:effectLst/>
                <a:latin typeface="inherit"/>
              </a:rPr>
            </a:br>
            <a:r>
              <a:rPr kumimoji="0" lang="nb-NO" altLang="nb-NO" sz="2200" b="0" i="0" u="none" strike="noStrike" cap="none" normalizeH="0" baseline="0" dirty="0" err="1">
                <a:ln>
                  <a:noFill/>
                </a:ln>
                <a:solidFill>
                  <a:srgbClr val="1F1F1F"/>
                </a:solidFill>
                <a:effectLst/>
                <a:latin typeface="inherit"/>
              </a:rPr>
              <a:t>inland</a:t>
            </a:r>
            <a:r>
              <a:rPr kumimoji="0" lang="nb-NO" altLang="nb-NO" sz="2200" b="0" i="0" u="none" strike="noStrike" cap="none" normalizeH="0" baseline="0" dirty="0">
                <a:ln>
                  <a:noFill/>
                </a:ln>
                <a:solidFill>
                  <a:srgbClr val="1F1F1F"/>
                </a:solidFill>
                <a:effectLst/>
                <a:latin typeface="inherit"/>
              </a:rPr>
              <a:t>, in urban areas and </a:t>
            </a:r>
            <a:r>
              <a:rPr kumimoji="0" lang="nb-NO" altLang="nb-NO" sz="2200" b="0" i="0" u="none" strike="noStrike" cap="none" normalizeH="0" baseline="0" dirty="0" err="1">
                <a:ln>
                  <a:noFill/>
                </a:ln>
                <a:solidFill>
                  <a:srgbClr val="1F1F1F"/>
                </a:solidFill>
                <a:effectLst/>
                <a:latin typeface="inherit"/>
              </a:rPr>
              <a:t>living</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villages</a:t>
            </a:r>
            <a:r>
              <a:rPr kumimoji="0" lang="nb-NO" altLang="nb-NO" sz="2200" b="0" i="0" u="none" strike="noStrike" cap="none" normalizeH="0" baseline="0" dirty="0">
                <a:ln>
                  <a:noFill/>
                </a:ln>
                <a:solidFill>
                  <a:srgbClr val="1F1F1F"/>
                </a:solidFill>
                <a:effectLst/>
                <a:latin typeface="inherit"/>
              </a:rPr>
              <a:t>, Norwegian Cultural Heritage </a:t>
            </a:r>
            <a:r>
              <a:rPr kumimoji="0" lang="nb-NO" altLang="nb-NO" sz="2200" b="0" i="0" u="none" strike="noStrike" cap="none" normalizeH="0" baseline="0" dirty="0" err="1">
                <a:ln>
                  <a:noFill/>
                </a:ln>
                <a:solidFill>
                  <a:srgbClr val="1F1F1F"/>
                </a:solidFill>
                <a:effectLst/>
                <a:latin typeface="inherit"/>
              </a:rPr>
              <a:t>lays</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the</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foundation</a:t>
            </a:r>
            <a:r>
              <a:rPr kumimoji="0" lang="nb-NO" altLang="nb-NO" sz="2200" b="0" i="0" u="none" strike="noStrike" cap="none" normalizeH="0" baseline="0" dirty="0">
                <a:ln>
                  <a:noFill/>
                </a:ln>
                <a:solidFill>
                  <a:srgbClr val="1F1F1F"/>
                </a:solidFill>
                <a:effectLst/>
                <a:latin typeface="inherit"/>
              </a:rPr>
              <a:t> for </a:t>
            </a:r>
            <a:r>
              <a:rPr kumimoji="0" lang="nb-NO" altLang="nb-NO" sz="2200" b="0" i="0" u="none" strike="noStrike" cap="none" normalizeH="0" baseline="0" dirty="0" err="1">
                <a:ln>
                  <a:noFill/>
                </a:ln>
                <a:solidFill>
                  <a:srgbClr val="1F1F1F"/>
                </a:solidFill>
                <a:effectLst/>
                <a:latin typeface="inherit"/>
              </a:rPr>
              <a:t>both</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knowledge</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learning</a:t>
            </a:r>
            <a:r>
              <a:rPr kumimoji="0" lang="nb-NO" altLang="nb-NO" sz="2200" b="0" i="0" u="none" strike="noStrike" cap="none" normalizeH="0" baseline="0" dirty="0">
                <a:ln>
                  <a:noFill/>
                </a:ln>
                <a:solidFill>
                  <a:srgbClr val="1F1F1F"/>
                </a:solidFill>
                <a:effectLst/>
                <a:latin typeface="inherit"/>
              </a:rPr>
              <a:t> and </a:t>
            </a:r>
            <a:r>
              <a:rPr kumimoji="0" lang="nb-NO" altLang="nb-NO" sz="2200" b="0" i="0" u="none" strike="noStrike" cap="none" normalizeH="0" baseline="0" dirty="0" err="1">
                <a:ln>
                  <a:noFill/>
                </a:ln>
                <a:solidFill>
                  <a:srgbClr val="1F1F1F"/>
                </a:solidFill>
                <a:effectLst/>
                <a:latin typeface="inherit"/>
              </a:rPr>
              <a:t>new</a:t>
            </a:r>
            <a:r>
              <a:rPr kumimoji="0" lang="nb-NO" altLang="nb-NO" sz="2200" b="0" i="0" u="none" strike="noStrike" cap="none" normalizeH="0" baseline="0" dirty="0">
                <a:ln>
                  <a:noFill/>
                </a:ln>
                <a:solidFill>
                  <a:srgbClr val="1F1F1F"/>
                </a:solidFill>
                <a:effectLst/>
                <a:latin typeface="inherit"/>
              </a:rPr>
              <a:t> business </a:t>
            </a:r>
            <a:r>
              <a:rPr kumimoji="0" lang="nb-NO" altLang="nb-NO" sz="2200" b="0" i="0" u="none" strike="noStrike" cap="none" normalizeH="0" baseline="0" dirty="0" err="1">
                <a:ln>
                  <a:noFill/>
                </a:ln>
                <a:solidFill>
                  <a:srgbClr val="1F1F1F"/>
                </a:solidFill>
                <a:effectLst/>
                <a:latin typeface="inherit"/>
              </a:rPr>
              <a:t>development</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based</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on</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our</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historical</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heritage</a:t>
            </a:r>
            <a:r>
              <a:rPr kumimoji="0" lang="nb-NO" altLang="nb-NO" sz="2200" b="0" i="0" u="none" strike="noStrike" cap="none" normalizeH="0" baseline="0" dirty="0">
                <a:ln>
                  <a:noFill/>
                </a:ln>
                <a:solidFill>
                  <a:srgbClr val="1F1F1F"/>
                </a:solidFill>
                <a:effectLst/>
                <a:latin typeface="inherit"/>
              </a:rPr>
              <a:t>. </a:t>
            </a:r>
            <a:br>
              <a:rPr kumimoji="0" lang="nb-NO" altLang="nb-NO" sz="2200" b="0" i="0" u="none" strike="noStrike" cap="none" normalizeH="0" baseline="0" dirty="0">
                <a:ln>
                  <a:noFill/>
                </a:ln>
                <a:solidFill>
                  <a:srgbClr val="1F1F1F"/>
                </a:solidFill>
                <a:effectLst/>
                <a:latin typeface="inherit"/>
              </a:rPr>
            </a:br>
            <a:br>
              <a:rPr kumimoji="0" lang="nb-NO" altLang="nb-NO" sz="2200" b="0" i="0" u="none" strike="noStrike" cap="none" normalizeH="0" baseline="0" dirty="0">
                <a:ln>
                  <a:noFill/>
                </a:ln>
                <a:solidFill>
                  <a:srgbClr val="1F1F1F"/>
                </a:solidFill>
                <a:effectLst/>
                <a:latin typeface="inherit"/>
              </a:rPr>
            </a:br>
            <a:r>
              <a:rPr kumimoji="0" lang="nb-NO" altLang="nb-NO" sz="2200" b="0" i="0" u="none" strike="noStrike" cap="none" normalizeH="0" baseline="0" dirty="0">
                <a:ln>
                  <a:noFill/>
                </a:ln>
                <a:solidFill>
                  <a:srgbClr val="1F1F1F"/>
                </a:solidFill>
                <a:effectLst/>
                <a:latin typeface="inherit"/>
              </a:rPr>
              <a:t>- Norwegian Cultural Heritage </a:t>
            </a:r>
            <a:r>
              <a:rPr kumimoji="0" lang="nb-NO" altLang="nb-NO" sz="2200" b="0" i="0" u="none" strike="noStrike" cap="none" normalizeH="0" baseline="0" dirty="0" err="1">
                <a:ln>
                  <a:noFill/>
                </a:ln>
                <a:solidFill>
                  <a:srgbClr val="1F1F1F"/>
                </a:solidFill>
                <a:effectLst/>
                <a:latin typeface="inherit"/>
              </a:rPr>
              <a:t>works</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with</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attitude-creating</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activities</a:t>
            </a:r>
            <a:r>
              <a:rPr kumimoji="0" lang="nb-NO" altLang="nb-NO" sz="2200" b="0" i="0" u="none" strike="noStrike" cap="none" normalizeH="0" baseline="0" dirty="0">
                <a:ln>
                  <a:noFill/>
                </a:ln>
                <a:solidFill>
                  <a:srgbClr val="1F1F1F"/>
                </a:solidFill>
                <a:effectLst/>
                <a:latin typeface="inherit"/>
              </a:rPr>
              <a:t>, </a:t>
            </a:r>
            <a:br>
              <a:rPr kumimoji="0" lang="nb-NO" altLang="nb-NO" sz="2200" b="0" i="0" u="none" strike="noStrike" cap="none" normalizeH="0" baseline="0" dirty="0">
                <a:ln>
                  <a:noFill/>
                </a:ln>
                <a:solidFill>
                  <a:srgbClr val="1F1F1F"/>
                </a:solidFill>
                <a:effectLst/>
                <a:latin typeface="inherit"/>
              </a:rPr>
            </a:br>
            <a:r>
              <a:rPr kumimoji="0" lang="nb-NO" altLang="nb-NO" sz="2200" b="0" i="0" u="none" strike="noStrike" cap="none" normalizeH="0" baseline="0" dirty="0" err="1">
                <a:ln>
                  <a:noFill/>
                </a:ln>
                <a:solidFill>
                  <a:srgbClr val="1F1F1F"/>
                </a:solidFill>
                <a:effectLst/>
                <a:latin typeface="inherit"/>
              </a:rPr>
              <a:t>information</a:t>
            </a:r>
            <a:r>
              <a:rPr kumimoji="0" lang="nb-NO" altLang="nb-NO" sz="2200" b="0" i="0" u="none" strike="noStrike" cap="none" normalizeH="0" baseline="0" dirty="0">
                <a:ln>
                  <a:noFill/>
                </a:ln>
                <a:solidFill>
                  <a:srgbClr val="1F1F1F"/>
                </a:solidFill>
                <a:effectLst/>
                <a:latin typeface="inherit"/>
              </a:rPr>
              <a:t> and </a:t>
            </a:r>
            <a:r>
              <a:rPr kumimoji="0" lang="nb-NO" altLang="nb-NO" sz="2200" b="0" i="0" u="none" strike="noStrike" cap="none" normalizeH="0" baseline="0" dirty="0" err="1">
                <a:ln>
                  <a:noFill/>
                </a:ln>
                <a:solidFill>
                  <a:srgbClr val="1F1F1F"/>
                </a:solidFill>
                <a:effectLst/>
                <a:latin typeface="inherit"/>
              </a:rPr>
              <a:t>conveys</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values</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that</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provide</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inspiration</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knowledge</a:t>
            </a:r>
            <a:r>
              <a:rPr kumimoji="0" lang="nb-NO" altLang="nb-NO" sz="2200" b="0" i="0" u="none" strike="noStrike" cap="none" normalizeH="0" baseline="0" dirty="0">
                <a:ln>
                  <a:noFill/>
                </a:ln>
                <a:solidFill>
                  <a:srgbClr val="1F1F1F"/>
                </a:solidFill>
                <a:effectLst/>
                <a:latin typeface="inherit"/>
              </a:rPr>
              <a:t> and </a:t>
            </a:r>
            <a:r>
              <a:rPr kumimoji="0" lang="nb-NO" altLang="nb-NO" sz="2200" b="0" i="0" u="none" strike="noStrike" cap="none" normalizeH="0" baseline="0" dirty="0" err="1">
                <a:ln>
                  <a:noFill/>
                </a:ln>
                <a:solidFill>
                  <a:srgbClr val="1F1F1F"/>
                </a:solidFill>
                <a:effectLst/>
                <a:latin typeface="inherit"/>
              </a:rPr>
              <a:t>identity</a:t>
            </a:r>
            <a:r>
              <a:rPr kumimoji="0" lang="nb-NO" altLang="nb-NO" sz="2200" b="0" i="0" u="none" strike="noStrike" cap="none" normalizeH="0" baseline="0" dirty="0">
                <a:ln>
                  <a:noFill/>
                </a:ln>
                <a:solidFill>
                  <a:srgbClr val="1F1F1F"/>
                </a:solidFill>
                <a:effectLst/>
                <a:latin typeface="inherit"/>
              </a:rPr>
              <a:t>. </a:t>
            </a:r>
            <a:br>
              <a:rPr kumimoji="0" lang="nb-NO" altLang="nb-NO" sz="2200" b="0" i="0" u="none" strike="noStrike" cap="none" normalizeH="0" baseline="0" dirty="0">
                <a:ln>
                  <a:noFill/>
                </a:ln>
                <a:solidFill>
                  <a:srgbClr val="1F1F1F"/>
                </a:solidFill>
                <a:effectLst/>
                <a:latin typeface="inherit"/>
              </a:rPr>
            </a:br>
            <a:br>
              <a:rPr kumimoji="0" lang="nb-NO" altLang="nb-NO" sz="2200" b="0" i="0" u="none" strike="noStrike" cap="none" normalizeH="0" baseline="0" dirty="0">
                <a:ln>
                  <a:noFill/>
                </a:ln>
                <a:solidFill>
                  <a:srgbClr val="1F1F1F"/>
                </a:solidFill>
                <a:effectLst/>
                <a:latin typeface="inherit"/>
              </a:rPr>
            </a:b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Among</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other</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things</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this</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learning</a:t>
            </a:r>
            <a:r>
              <a:rPr kumimoji="0" lang="nb-NO" altLang="nb-NO" sz="2200" b="0" i="0" u="none" strike="noStrike" cap="none" normalizeH="0" baseline="0" dirty="0">
                <a:ln>
                  <a:noFill/>
                </a:ln>
                <a:solidFill>
                  <a:srgbClr val="1F1F1F"/>
                </a:solidFill>
                <a:effectLst/>
                <a:latin typeface="inherit"/>
              </a:rPr>
              <a:t> </a:t>
            </a:r>
            <a:r>
              <a:rPr kumimoji="0" lang="nb-NO" altLang="nb-NO" sz="2200" b="0" i="0" u="none" strike="noStrike" cap="none" normalizeH="0" baseline="0" dirty="0" err="1">
                <a:ln>
                  <a:noFill/>
                </a:ln>
                <a:solidFill>
                  <a:srgbClr val="1F1F1F"/>
                </a:solidFill>
                <a:effectLst/>
                <a:latin typeface="inherit"/>
              </a:rPr>
              <a:t>platform</a:t>
            </a:r>
            <a:r>
              <a:rPr kumimoji="0" lang="nb-NO" altLang="nb-NO" sz="2200" b="0" i="0" u="none" strike="noStrike" cap="none" normalizeH="0" baseline="0" dirty="0">
                <a:ln>
                  <a:noFill/>
                </a:ln>
                <a:solidFill>
                  <a:srgbClr val="1F1F1F"/>
                </a:solidFill>
                <a:effectLst/>
                <a:latin typeface="inherit"/>
              </a:rPr>
              <a:t> for </a:t>
            </a:r>
            <a:r>
              <a:rPr kumimoji="0" lang="nb-NO" altLang="nb-NO" sz="2200" b="0" i="0" u="none" strike="noStrike" cap="none" normalizeH="0" baseline="0" dirty="0" err="1">
                <a:ln>
                  <a:noFill/>
                </a:ln>
                <a:solidFill>
                  <a:srgbClr val="1F1F1F"/>
                </a:solidFill>
                <a:effectLst/>
                <a:latin typeface="inherit"/>
              </a:rPr>
              <a:t>schools</a:t>
            </a:r>
            <a:r>
              <a:rPr kumimoji="0" lang="nb-NO" altLang="nb-NO" sz="2200" b="0" i="0" u="none" strike="noStrike" cap="none" normalizeH="0" baseline="0" dirty="0">
                <a:ln>
                  <a:noFill/>
                </a:ln>
                <a:solidFill>
                  <a:srgbClr val="1F1F1F"/>
                </a:solidFill>
                <a:effectLst/>
                <a:latin typeface="inherit"/>
              </a:rPr>
              <a:t>.</a:t>
            </a:r>
            <a:r>
              <a:rPr kumimoji="0" lang="nb-NO" altLang="nb-NO" sz="2200" b="0" i="0" u="none" strike="noStrike" cap="none" normalizeH="0" baseline="0" dirty="0">
                <a:ln>
                  <a:noFill/>
                </a:ln>
                <a:solidFill>
                  <a:schemeClr val="tx1"/>
                </a:solidFill>
                <a:effectLst/>
              </a:rPr>
              <a:t> </a:t>
            </a:r>
            <a:br>
              <a:rPr kumimoji="0" lang="nb-NO" altLang="nb-NO" sz="3600" b="0" i="0" u="none" strike="noStrike" cap="none" normalizeH="0" baseline="0" dirty="0">
                <a:ln>
                  <a:noFill/>
                </a:ln>
                <a:solidFill>
                  <a:schemeClr val="tx1"/>
                </a:solidFill>
                <a:effectLst/>
                <a:latin typeface="Arial" panose="020B0604020202020204" pitchFamily="34" charset="0"/>
              </a:rPr>
            </a:br>
            <a:endParaRPr lang="nb-NO" dirty="0"/>
          </a:p>
        </p:txBody>
      </p:sp>
      <p:pic>
        <p:nvPicPr>
          <p:cNvPr id="2050" name="Picture 2">
            <a:extLst>
              <a:ext uri="{FF2B5EF4-FFF2-40B4-BE49-F238E27FC236}">
                <a16:creationId xmlns:a16="http://schemas.microsoft.com/office/drawing/2014/main" id="{6BB54818-4E3D-43B9-913B-9F1B91CBAAB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27516"/>
          <a:stretch/>
        </p:blipFill>
        <p:spPr bwMode="auto">
          <a:xfrm>
            <a:off x="429219" y="2280213"/>
            <a:ext cx="3953934" cy="42126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95B4ACA-FF3F-4317-9892-80FC885AFC1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67048"/>
          <a:stretch/>
        </p:blipFill>
        <p:spPr bwMode="auto">
          <a:xfrm>
            <a:off x="429220" y="144184"/>
            <a:ext cx="3953934" cy="2136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7045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a:extLst>
              <a:ext uri="{FF2B5EF4-FFF2-40B4-BE49-F238E27FC236}">
                <a16:creationId xmlns:a16="http://schemas.microsoft.com/office/drawing/2014/main" id="{9E8A4EE0-AEEE-43AC-A404-476D8CF656C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224742" y="2488783"/>
            <a:ext cx="3603897" cy="3983971"/>
          </a:xfrm>
          <a:prstGeom prst="rect">
            <a:avLst/>
          </a:prstGeom>
          <a:noFill/>
          <a:extLst>
            <a:ext uri="{909E8E84-426E-40DD-AFC4-6F175D3DCCD1}">
              <a14:hiddenFill xmlns:a14="http://schemas.microsoft.com/office/drawing/2010/main">
                <a:solidFill>
                  <a:srgbClr val="FFFFFF"/>
                </a:solidFill>
              </a14:hiddenFill>
            </a:ext>
          </a:extLst>
        </p:spPr>
      </p:pic>
      <p:sp>
        <p:nvSpPr>
          <p:cNvPr id="6" name="TekstSylinder 5">
            <a:extLst>
              <a:ext uri="{FF2B5EF4-FFF2-40B4-BE49-F238E27FC236}">
                <a16:creationId xmlns:a16="http://schemas.microsoft.com/office/drawing/2014/main" id="{8DF31DCA-57E3-46B5-97EA-6BDA3C485AD1}"/>
              </a:ext>
            </a:extLst>
          </p:cNvPr>
          <p:cNvSpPr txBox="1"/>
          <p:nvPr/>
        </p:nvSpPr>
        <p:spPr>
          <a:xfrm>
            <a:off x="224741" y="365125"/>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pic>
        <p:nvPicPr>
          <p:cNvPr id="7" name="Picture 2">
            <a:extLst>
              <a:ext uri="{FF2B5EF4-FFF2-40B4-BE49-F238E27FC236}">
                <a16:creationId xmlns:a16="http://schemas.microsoft.com/office/drawing/2014/main" id="{8A087A65-8CDF-4941-8925-9F3CB6AACC0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28638" y="98385"/>
            <a:ext cx="4199937" cy="5086551"/>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0511AE5B-CC4F-4DF9-B41A-5ACB5E58205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28575" y="214131"/>
            <a:ext cx="3990855" cy="5746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080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8" y="0"/>
            <a:ext cx="3997124" cy="1325563"/>
          </a:xfrm>
        </p:spPr>
        <p:txBody>
          <a:bodyPr/>
          <a:lstStyle/>
          <a:p>
            <a:pPr algn="ctr"/>
            <a:r>
              <a:rPr lang="nb-NO" b="1" dirty="0"/>
              <a:t>FOOD CULTURE</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pic>
        <p:nvPicPr>
          <p:cNvPr id="21506" name="Picture 2">
            <a:extLst>
              <a:ext uri="{FF2B5EF4-FFF2-40B4-BE49-F238E27FC236}">
                <a16:creationId xmlns:a16="http://schemas.microsoft.com/office/drawing/2014/main" id="{465EE076-A57D-4419-90D4-7AAD17FC689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20591"/>
          <a:stretch/>
        </p:blipFill>
        <p:spPr bwMode="auto">
          <a:xfrm>
            <a:off x="0" y="1"/>
            <a:ext cx="3675745" cy="4572000"/>
          </a:xfrm>
          <a:prstGeom prst="rect">
            <a:avLst/>
          </a:prstGeom>
          <a:noFill/>
          <a:extLst>
            <a:ext uri="{909E8E84-426E-40DD-AFC4-6F175D3DCCD1}">
              <a14:hiddenFill xmlns:a14="http://schemas.microsoft.com/office/drawing/2010/main">
                <a:solidFill>
                  <a:srgbClr val="FFFFFF"/>
                </a:solidFill>
              </a14:hiddenFill>
            </a:ext>
          </a:extLst>
        </p:spPr>
      </p:pic>
      <p:sp>
        <p:nvSpPr>
          <p:cNvPr id="7" name="TekstSylinder 6">
            <a:extLst>
              <a:ext uri="{FF2B5EF4-FFF2-40B4-BE49-F238E27FC236}">
                <a16:creationId xmlns:a16="http://schemas.microsoft.com/office/drawing/2014/main" id="{1D625EE1-90C7-4C55-A85D-97D30EAC98D2}"/>
              </a:ext>
            </a:extLst>
          </p:cNvPr>
          <p:cNvSpPr txBox="1"/>
          <p:nvPr/>
        </p:nvSpPr>
        <p:spPr>
          <a:xfrm>
            <a:off x="118641" y="4572001"/>
            <a:ext cx="3839901" cy="2123658"/>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Seeds + bread = shortbread</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They are small, brown and easy to overlook, but grains and seeds are an important part of the diet - and taste great in hand-baked shortbread.</a:t>
            </a:r>
            <a:endParaRPr lang="en-US" sz="1600" b="0" dirty="0">
              <a:effectLst/>
            </a:endParaRPr>
          </a:p>
          <a:p>
            <a:br>
              <a:rPr lang="en-US" dirty="0"/>
            </a:br>
            <a:endParaRPr lang="nb-NO" dirty="0"/>
          </a:p>
        </p:txBody>
      </p:sp>
      <p:pic>
        <p:nvPicPr>
          <p:cNvPr id="21508" name="Picture 4">
            <a:extLst>
              <a:ext uri="{FF2B5EF4-FFF2-40B4-BE49-F238E27FC236}">
                <a16:creationId xmlns:a16="http://schemas.microsoft.com/office/drawing/2014/main" id="{0A7FFAD1-E8C6-4937-81A1-51C21E63ABD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063"/>
          <a:stretch/>
        </p:blipFill>
        <p:spPr bwMode="auto">
          <a:xfrm>
            <a:off x="8552373" y="0"/>
            <a:ext cx="3639627" cy="4819023"/>
          </a:xfrm>
          <a:prstGeom prst="rect">
            <a:avLst/>
          </a:prstGeom>
          <a:noFill/>
          <a:extLst>
            <a:ext uri="{909E8E84-426E-40DD-AFC4-6F175D3DCCD1}">
              <a14:hiddenFill xmlns:a14="http://schemas.microsoft.com/office/drawing/2010/main">
                <a:solidFill>
                  <a:srgbClr val="FFFFFF"/>
                </a:solidFill>
              </a14:hiddenFill>
            </a:ext>
          </a:extLst>
        </p:spPr>
      </p:pic>
      <p:sp>
        <p:nvSpPr>
          <p:cNvPr id="10" name="TekstSylinder 9">
            <a:extLst>
              <a:ext uri="{FF2B5EF4-FFF2-40B4-BE49-F238E27FC236}">
                <a16:creationId xmlns:a16="http://schemas.microsoft.com/office/drawing/2014/main" id="{37022E90-0FD7-433B-B582-E140216EFB02}"/>
              </a:ext>
            </a:extLst>
          </p:cNvPr>
          <p:cNvSpPr txBox="1"/>
          <p:nvPr/>
        </p:nvSpPr>
        <p:spPr>
          <a:xfrm>
            <a:off x="8452235" y="4819023"/>
            <a:ext cx="3839901" cy="2369880"/>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Barley porridge - a taste of Norwegian food history</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What can grain be used for? Cook your own lunch - and learn about the importance barley grains and porridge have had in Norway throughout history.</a:t>
            </a:r>
            <a:endParaRPr lang="en-US" sz="1600" b="0" dirty="0">
              <a:effectLst/>
            </a:endParaRPr>
          </a:p>
          <a:p>
            <a:br>
              <a:rPr lang="en-US" dirty="0"/>
            </a:br>
            <a:endParaRPr lang="nb-NO" dirty="0"/>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85530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8" y="0"/>
            <a:ext cx="3997124" cy="1325563"/>
          </a:xfrm>
        </p:spPr>
        <p:txBody>
          <a:bodyPr/>
          <a:lstStyle/>
          <a:p>
            <a:pPr algn="ctr"/>
            <a:r>
              <a:rPr lang="nb-NO" b="1" dirty="0"/>
              <a:t>FOOD CULTURE</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118641" y="4363657"/>
            <a:ext cx="3839901" cy="2308324"/>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Seeds + bread = shortbread</a:t>
            </a:r>
            <a:endParaRPr lang="en-US" sz="1600" b="0" dirty="0">
              <a:effectLst/>
            </a:endParaRPr>
          </a:p>
          <a:p>
            <a:pPr rtl="0">
              <a:spcBef>
                <a:spcPts val="0"/>
              </a:spcBef>
              <a:spcAft>
                <a:spcPts val="0"/>
              </a:spcAft>
            </a:pPr>
            <a:br>
              <a:rPr lang="en-US" sz="1600" b="0" dirty="0">
                <a:effectLst/>
              </a:rPr>
            </a:br>
            <a:r>
              <a:rPr lang="en-US" sz="1600" b="1" i="0" u="none" strike="noStrike" dirty="0">
                <a:solidFill>
                  <a:srgbClr val="000000"/>
                </a:solidFill>
                <a:effectLst/>
                <a:latin typeface="Arial" panose="020B0604020202020204" pitchFamily="34" charset="0"/>
              </a:rPr>
              <a:t>The root of all good things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Root vegetables are nature’s little wonders and the Foundation of Norwegian cuisine. Tasty, varied, and full of nutrition - and cultural history!</a:t>
            </a:r>
            <a:br>
              <a:rPr lang="en-US" sz="1600" dirty="0"/>
            </a:br>
            <a:endParaRPr lang="nb-NO" sz="1600" dirty="0"/>
          </a:p>
        </p:txBody>
      </p:sp>
      <p:sp>
        <p:nvSpPr>
          <p:cNvPr id="10" name="TekstSylinder 9">
            <a:extLst>
              <a:ext uri="{FF2B5EF4-FFF2-40B4-BE49-F238E27FC236}">
                <a16:creationId xmlns:a16="http://schemas.microsoft.com/office/drawing/2014/main" id="{37022E90-0FD7-433B-B582-E140216EFB02}"/>
              </a:ext>
            </a:extLst>
          </p:cNvPr>
          <p:cNvSpPr txBox="1"/>
          <p:nvPr/>
        </p:nvSpPr>
        <p:spPr>
          <a:xfrm>
            <a:off x="8233458" y="4819023"/>
            <a:ext cx="3839901" cy="2646878"/>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Good luck fishing</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The wild salmon and the coastal cod are threatened with extinction, the </a:t>
            </a:r>
            <a:r>
              <a:rPr lang="en-US" sz="1600" b="0" i="0" u="none" strike="noStrike" dirty="0" err="1">
                <a:solidFill>
                  <a:srgbClr val="000000"/>
                </a:solidFill>
                <a:effectLst/>
                <a:latin typeface="Arial" panose="020B0604020202020204" pitchFamily="34" charset="0"/>
              </a:rPr>
              <a:t>skerrie</a:t>
            </a:r>
            <a:r>
              <a:rPr lang="en-US" sz="1600" b="0" i="0" u="none" strike="noStrike" dirty="0">
                <a:solidFill>
                  <a:srgbClr val="000000"/>
                </a:solidFill>
                <a:effectLst/>
                <a:latin typeface="Arial" panose="020B0604020202020204" pitchFamily="34" charset="0"/>
              </a:rPr>
              <a:t> a rare guest. It’s high time that the traditional victory goes away with victory!</a:t>
            </a:r>
            <a:endParaRPr lang="en-US" sz="1600" b="0" dirty="0">
              <a:effectLst/>
            </a:endParaRPr>
          </a:p>
          <a:p>
            <a:br>
              <a:rPr lang="en-US" dirty="0"/>
            </a:br>
            <a:br>
              <a:rPr lang="en-US" dirty="0"/>
            </a:br>
            <a:endParaRPr lang="nb-NO" dirty="0"/>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22530" name="Picture 2">
            <a:extLst>
              <a:ext uri="{FF2B5EF4-FFF2-40B4-BE49-F238E27FC236}">
                <a16:creationId xmlns:a16="http://schemas.microsoft.com/office/drawing/2014/main" id="{B4126685-4088-4871-B53B-3718444C0FA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20591"/>
          <a:stretch/>
        </p:blipFill>
        <p:spPr bwMode="auto">
          <a:xfrm>
            <a:off x="37952" y="0"/>
            <a:ext cx="3638344" cy="4819023"/>
          </a:xfrm>
          <a:prstGeom prst="rect">
            <a:avLst/>
          </a:prstGeom>
          <a:noFill/>
          <a:extLst>
            <a:ext uri="{909E8E84-426E-40DD-AFC4-6F175D3DCCD1}">
              <a14:hiddenFill xmlns:a14="http://schemas.microsoft.com/office/drawing/2010/main">
                <a:solidFill>
                  <a:srgbClr val="FFFFFF"/>
                </a:solidFill>
              </a14:hiddenFill>
            </a:ext>
          </a:extLst>
        </p:spPr>
      </p:pic>
      <p:pic>
        <p:nvPicPr>
          <p:cNvPr id="22534" name="Picture 6">
            <a:extLst>
              <a:ext uri="{FF2B5EF4-FFF2-40B4-BE49-F238E27FC236}">
                <a16:creationId xmlns:a16="http://schemas.microsoft.com/office/drawing/2014/main" id="{9226E42A-27DD-4158-ACD1-29AB4A540DC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7418"/>
          <a:stretch/>
        </p:blipFill>
        <p:spPr bwMode="auto">
          <a:xfrm>
            <a:off x="8515704" y="16678"/>
            <a:ext cx="3680643" cy="4664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404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8" y="0"/>
            <a:ext cx="3997124" cy="1325563"/>
          </a:xfrm>
        </p:spPr>
        <p:txBody>
          <a:bodyPr/>
          <a:lstStyle/>
          <a:p>
            <a:pPr algn="ctr"/>
            <a:r>
              <a:rPr lang="nb-NO" b="1" dirty="0"/>
              <a:t>FOOD CULTURE</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178389" y="5127702"/>
            <a:ext cx="4175065" cy="1569660"/>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Time for </a:t>
            </a:r>
            <a:r>
              <a:rPr lang="en-US" sz="1600" b="1" i="0" u="none" strike="noStrike" dirty="0" err="1">
                <a:solidFill>
                  <a:srgbClr val="000000"/>
                </a:solidFill>
                <a:effectLst/>
                <a:latin typeface="Arial" panose="020B0604020202020204" pitchFamily="34" charset="0"/>
              </a:rPr>
              <a:t>lefser</a:t>
            </a:r>
            <a:r>
              <a:rPr lang="en-US" sz="1600" b="1" i="0" u="none" strike="noStrike" dirty="0">
                <a:solidFill>
                  <a:srgbClr val="000000"/>
                </a:solidFill>
                <a:effectLst/>
                <a:latin typeface="Arial" panose="020B0604020202020204" pitchFamily="34" charset="0"/>
              </a:rPr>
              <a:t> </a:t>
            </a: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a:t>
            </a:r>
            <a:r>
              <a:rPr lang="en-US" sz="1600" b="0" i="0" u="none" strike="noStrike" dirty="0" err="1">
                <a:solidFill>
                  <a:srgbClr val="000000"/>
                </a:solidFill>
                <a:effectLst/>
                <a:latin typeface="Arial" panose="020B0604020202020204" pitchFamily="34" charset="0"/>
              </a:rPr>
              <a:t>Lefser</a:t>
            </a:r>
            <a:r>
              <a:rPr lang="en-US" sz="1600" b="0" i="0" u="none" strike="noStrike" dirty="0">
                <a:solidFill>
                  <a:srgbClr val="000000"/>
                </a:solidFill>
                <a:effectLst/>
                <a:latin typeface="Arial" panose="020B0604020202020204" pitchFamily="34" charset="0"/>
              </a:rPr>
              <a:t>» appeals to the vast majority of people and is available in countless varieties. How is it most common to make them at your place? </a:t>
            </a: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8062795" y="5114957"/>
            <a:ext cx="4178665" cy="1908215"/>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The taste of tradition</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a:t>
            </a:r>
            <a:r>
              <a:rPr lang="en-US" sz="1600" b="0" i="0" u="none" strike="noStrike" dirty="0" err="1">
                <a:solidFill>
                  <a:srgbClr val="000000"/>
                </a:solidFill>
                <a:effectLst/>
                <a:latin typeface="Arial" panose="020B0604020202020204" pitchFamily="34" charset="0"/>
              </a:rPr>
              <a:t>Sylte</a:t>
            </a:r>
            <a:r>
              <a:rPr lang="en-US" sz="1600" b="0" i="0" u="none" strike="noStrike" dirty="0">
                <a:solidFill>
                  <a:srgbClr val="000000"/>
                </a:solidFill>
                <a:effectLst/>
                <a:latin typeface="Arial" panose="020B0604020202020204" pitchFamily="34" charset="0"/>
              </a:rPr>
              <a:t>» is a traditional dish at Christmas time and fun to make.</a:t>
            </a:r>
            <a:endParaRPr lang="en-US" sz="1600" b="0" dirty="0">
              <a:effectLst/>
            </a:endParaRPr>
          </a:p>
          <a:p>
            <a:br>
              <a:rPr lang="en-US" dirty="0"/>
            </a:br>
            <a:br>
              <a:rPr lang="en-US" dirty="0"/>
            </a:br>
            <a:endParaRPr lang="nb-NO" dirty="0"/>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a:extLst>
              <a:ext uri="{FF2B5EF4-FFF2-40B4-BE49-F238E27FC236}">
                <a16:creationId xmlns:a16="http://schemas.microsoft.com/office/drawing/2014/main" id="{E41B4ABC-63E8-4607-AF8E-9F208900D3B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3992"/>
          <a:stretch/>
        </p:blipFill>
        <p:spPr bwMode="auto">
          <a:xfrm>
            <a:off x="0" y="12744"/>
            <a:ext cx="4129205" cy="5102214"/>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a:extLst>
              <a:ext uri="{FF2B5EF4-FFF2-40B4-BE49-F238E27FC236}">
                <a16:creationId xmlns:a16="http://schemas.microsoft.com/office/drawing/2014/main" id="{65092935-D4FF-47A9-AC5E-2CDC8EF42DC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6308"/>
          <a:stretch/>
        </p:blipFill>
        <p:spPr bwMode="auto">
          <a:xfrm>
            <a:off x="7951500" y="-42851"/>
            <a:ext cx="4240500" cy="488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68784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7" y="0"/>
            <a:ext cx="4224759" cy="1325563"/>
          </a:xfrm>
        </p:spPr>
        <p:txBody>
          <a:bodyPr/>
          <a:lstStyle/>
          <a:p>
            <a:pPr algn="ctr"/>
            <a:r>
              <a:rPr lang="nb-NO" b="1" dirty="0"/>
              <a:t>BOAT TRADITIONS</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226165" y="5219133"/>
            <a:ext cx="3839901" cy="1569660"/>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My boat is loaded with… riddles.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Learn about various traditional boats and other boats that have played a role in Norwegian history by solving these riddles.</a:t>
            </a:r>
            <a:endParaRPr lang="en-US" sz="1600" b="0" dirty="0">
              <a:effectLst/>
            </a:endParaRPr>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a:extLst>
              <a:ext uri="{FF2B5EF4-FFF2-40B4-BE49-F238E27FC236}">
                <a16:creationId xmlns:a16="http://schemas.microsoft.com/office/drawing/2014/main" id="{940A75D6-CCE4-42CB-983A-1DAF7926DF9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890"/>
          <a:stretch/>
        </p:blipFill>
        <p:spPr bwMode="auto">
          <a:xfrm>
            <a:off x="-6560" y="0"/>
            <a:ext cx="3826583" cy="5254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5833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7" y="0"/>
            <a:ext cx="4224759" cy="1325563"/>
          </a:xfrm>
        </p:spPr>
        <p:txBody>
          <a:bodyPr/>
          <a:lstStyle/>
          <a:p>
            <a:pPr algn="ctr"/>
            <a:r>
              <a:rPr lang="nb-NO" b="1" dirty="0"/>
              <a:t>HANDCRAFT</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226165" y="5219133"/>
            <a:ext cx="3839901" cy="1815882"/>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Cast with tin</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Make figurines, </a:t>
            </a:r>
            <a:r>
              <a:rPr lang="en-US" sz="1600" b="0" i="0" u="none" strike="noStrike" dirty="0" err="1">
                <a:solidFill>
                  <a:srgbClr val="000000"/>
                </a:solidFill>
                <a:effectLst/>
                <a:latin typeface="Arial" panose="020B0604020202020204" pitchFamily="34" charset="0"/>
              </a:rPr>
              <a:t>jewelery</a:t>
            </a:r>
            <a:r>
              <a:rPr lang="en-US" sz="1600" b="0" i="0" u="none" strike="noStrike" dirty="0">
                <a:solidFill>
                  <a:srgbClr val="000000"/>
                </a:solidFill>
                <a:effectLst/>
                <a:latin typeface="Arial" panose="020B0604020202020204" pitchFamily="34" charset="0"/>
              </a:rPr>
              <a:t> or fishing equipment from melted tin as «great grandfather» did.</a:t>
            </a:r>
            <a:endParaRPr lang="en-US" sz="1600" b="0" dirty="0">
              <a:effectLst/>
            </a:endParaRPr>
          </a:p>
          <a:p>
            <a:br>
              <a:rPr lang="en-US" sz="1600" dirty="0"/>
            </a:b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8301731" y="4888471"/>
            <a:ext cx="3839901" cy="1754326"/>
          </a:xfrm>
          <a:prstGeom prst="rect">
            <a:avLst/>
          </a:prstGeom>
          <a:noFill/>
        </p:spPr>
        <p:txBody>
          <a:bodyPr wrap="square">
            <a:spAutoFit/>
          </a:bodyPr>
          <a:lstStyle/>
          <a:p>
            <a:pPr rtl="0">
              <a:spcBef>
                <a:spcPts val="0"/>
              </a:spcBef>
              <a:spcAft>
                <a:spcPts val="0"/>
              </a:spcAft>
            </a:pPr>
            <a:r>
              <a:rPr lang="en-US" sz="1800" b="1" i="0" u="none" strike="noStrike" dirty="0">
                <a:solidFill>
                  <a:srgbClr val="000000"/>
                </a:solidFill>
                <a:effectLst/>
                <a:latin typeface="Arial" panose="020B0604020202020204" pitchFamily="34" charset="0"/>
              </a:rPr>
              <a:t>Print on skinfold</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Make your own printing blocks from sleeping mats and print on leather traps.</a:t>
            </a:r>
            <a:br>
              <a:rPr lang="en-US" dirty="0"/>
            </a:br>
            <a:endParaRPr lang="nb-NO" dirty="0"/>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a:extLst>
              <a:ext uri="{FF2B5EF4-FFF2-40B4-BE49-F238E27FC236}">
                <a16:creationId xmlns:a16="http://schemas.microsoft.com/office/drawing/2014/main" id="{2EAE91A4-79DD-4F2B-AD20-A8D44D50B1C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8319"/>
          <a:stretch/>
        </p:blipFill>
        <p:spPr bwMode="auto">
          <a:xfrm>
            <a:off x="44472" y="0"/>
            <a:ext cx="4091842" cy="4990824"/>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a:extLst>
              <a:ext uri="{FF2B5EF4-FFF2-40B4-BE49-F238E27FC236}">
                <a16:creationId xmlns:a16="http://schemas.microsoft.com/office/drawing/2014/main" id="{971C23D4-7845-415F-969A-A4DD98587BF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5075"/>
          <a:stretch/>
        </p:blipFill>
        <p:spPr bwMode="auto">
          <a:xfrm>
            <a:off x="8301731" y="-1"/>
            <a:ext cx="3890270" cy="4528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666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7" y="0"/>
            <a:ext cx="4224759" cy="1325563"/>
          </a:xfrm>
        </p:spPr>
        <p:txBody>
          <a:bodyPr/>
          <a:lstStyle/>
          <a:p>
            <a:pPr algn="ctr"/>
            <a:r>
              <a:rPr lang="nb-NO" b="1" dirty="0"/>
              <a:t>HANDCRAFT</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226165" y="5219133"/>
            <a:ext cx="3839901" cy="2062103"/>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Great-great-grandmother’s button</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Learn to sew buttons from thread the old-fashioned way.</a:t>
            </a:r>
            <a:endParaRPr lang="en-US" sz="1600" b="0" dirty="0">
              <a:effectLst/>
            </a:endParaRPr>
          </a:p>
          <a:p>
            <a:br>
              <a:rPr lang="en-US" sz="1600" dirty="0"/>
            </a:br>
            <a:br>
              <a:rPr lang="en-US" sz="1600" dirty="0"/>
            </a:br>
            <a:br>
              <a:rPr lang="en-US" sz="1600" dirty="0"/>
            </a:b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8322196" y="5298560"/>
            <a:ext cx="3969476" cy="2400657"/>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Local «teacher»</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The students seek out and learn from a «teacher». Produces own products. A budding entrepreneur? </a:t>
            </a:r>
            <a:endParaRPr lang="en-US" sz="1600" b="0" dirty="0">
              <a:effectLst/>
            </a:endParaRPr>
          </a:p>
          <a:p>
            <a:br>
              <a:rPr lang="en-US" sz="1600" dirty="0"/>
            </a:br>
            <a:br>
              <a:rPr lang="en-US" dirty="0"/>
            </a:br>
            <a:br>
              <a:rPr lang="en-US" dirty="0"/>
            </a:br>
            <a:endParaRPr lang="nb-NO" dirty="0"/>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a:extLst>
              <a:ext uri="{FF2B5EF4-FFF2-40B4-BE49-F238E27FC236}">
                <a16:creationId xmlns:a16="http://schemas.microsoft.com/office/drawing/2014/main" id="{3B9876E7-C73B-4492-ABCB-7793EB25C48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4953"/>
          <a:stretch/>
        </p:blipFill>
        <p:spPr bwMode="auto">
          <a:xfrm>
            <a:off x="0" y="0"/>
            <a:ext cx="4136314" cy="4821404"/>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a:extLst>
              <a:ext uri="{FF2B5EF4-FFF2-40B4-BE49-F238E27FC236}">
                <a16:creationId xmlns:a16="http://schemas.microsoft.com/office/drawing/2014/main" id="{7ADD29C0-8E07-494D-A4E1-B901A613B5F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4013"/>
          <a:stretch/>
        </p:blipFill>
        <p:spPr bwMode="auto">
          <a:xfrm>
            <a:off x="8042341" y="0"/>
            <a:ext cx="4149660" cy="5116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31888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7" y="0"/>
            <a:ext cx="4224759" cy="1325563"/>
          </a:xfrm>
        </p:spPr>
        <p:txBody>
          <a:bodyPr/>
          <a:lstStyle/>
          <a:p>
            <a:pPr algn="ctr"/>
            <a:r>
              <a:rPr lang="nb-NO" b="1" dirty="0"/>
              <a:t>HANDCRAFT</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226165" y="5219133"/>
            <a:ext cx="3839901" cy="2554545"/>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Try rose paint</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Play with flowers, leaves, doodles and strong colors and get a picture of Norwegian folk art.</a:t>
            </a:r>
            <a:endParaRPr lang="en-US" sz="1600" b="0" dirty="0">
              <a:effectLst/>
            </a:endParaRPr>
          </a:p>
          <a:p>
            <a:br>
              <a:rPr lang="en-US" sz="1600" dirty="0"/>
            </a:br>
            <a:br>
              <a:rPr lang="en-US" sz="1600" dirty="0"/>
            </a:br>
            <a:br>
              <a:rPr lang="en-US" sz="1600" dirty="0"/>
            </a:br>
            <a:br>
              <a:rPr lang="en-US" sz="1600" dirty="0"/>
            </a:b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8322196" y="5126800"/>
            <a:ext cx="3969476" cy="2646878"/>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Butter knife with stabbing blade</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Try your hand at a simple decoration technique that requires no equipment other than a nail knife, but looks just as good as simple wood carving.</a:t>
            </a:r>
            <a:endParaRPr lang="en-US" sz="1600" b="0" dirty="0">
              <a:effectLst/>
            </a:endParaRPr>
          </a:p>
          <a:p>
            <a:br>
              <a:rPr lang="en-US" sz="1600" dirty="0"/>
            </a:br>
            <a:br>
              <a:rPr lang="en-US" dirty="0"/>
            </a:br>
            <a:br>
              <a:rPr lang="en-US" dirty="0"/>
            </a:br>
            <a:endParaRPr lang="nb-NO" dirty="0"/>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a:extLst>
              <a:ext uri="{FF2B5EF4-FFF2-40B4-BE49-F238E27FC236}">
                <a16:creationId xmlns:a16="http://schemas.microsoft.com/office/drawing/2014/main" id="{375FB55F-E23C-46D4-87C9-69BC64A0937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4515"/>
          <a:stretch/>
        </p:blipFill>
        <p:spPr bwMode="auto">
          <a:xfrm>
            <a:off x="0" y="0"/>
            <a:ext cx="4200223" cy="52191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6277870E-85C0-4965-BA18-BE229CF9C27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3502"/>
          <a:stretch/>
        </p:blipFill>
        <p:spPr bwMode="auto">
          <a:xfrm>
            <a:off x="8270358" y="0"/>
            <a:ext cx="3921641" cy="5156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590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7" y="0"/>
            <a:ext cx="4224759" cy="1325563"/>
          </a:xfrm>
        </p:spPr>
        <p:txBody>
          <a:bodyPr/>
          <a:lstStyle/>
          <a:p>
            <a:pPr algn="ctr"/>
            <a:r>
              <a:rPr lang="nb-NO" b="1" dirty="0"/>
              <a:t>BUILDINGS</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87351" y="5079672"/>
            <a:ext cx="4224759" cy="1569660"/>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A listed house?</a:t>
            </a:r>
            <a:endParaRPr lang="en-US" sz="1600" b="0" dirty="0">
              <a:effectLst/>
            </a:endParaRPr>
          </a:p>
          <a:p>
            <a:pPr rtl="0">
              <a:spcBef>
                <a:spcPts val="0"/>
              </a:spcBef>
              <a:spcAft>
                <a:spcPts val="0"/>
              </a:spcAft>
            </a:pPr>
            <a:r>
              <a:rPr lang="en-US" sz="1600" b="0" i="0" u="none" strike="noStrike" dirty="0">
                <a:solidFill>
                  <a:srgbClr val="000000"/>
                </a:solidFill>
                <a:effectLst/>
                <a:latin typeface="Arial" panose="020B0604020202020204" pitchFamily="34" charset="0"/>
              </a:rPr>
              <a:t>All cultural monuments older than the Reformation (1537) are automatically protected. But what does it mean to be at peace? Explore Norwegian building protection and the Act on Cultural Heritage.</a:t>
            </a: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8033922" y="5120466"/>
            <a:ext cx="4158078" cy="2431435"/>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Build a cultural monument in Minecraft</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Move the "sandbox" into the classroom and</a:t>
            </a:r>
            <a:endParaRPr lang="en-US" sz="1600" b="0" dirty="0">
              <a:effectLst/>
            </a:endParaRPr>
          </a:p>
          <a:p>
            <a:pPr rtl="0">
              <a:spcBef>
                <a:spcPts val="0"/>
              </a:spcBef>
              <a:spcAft>
                <a:spcPts val="0"/>
              </a:spcAft>
            </a:pPr>
            <a:r>
              <a:rPr lang="en-US" sz="1600" b="0" i="0" u="none" strike="noStrike" dirty="0">
                <a:solidFill>
                  <a:srgbClr val="000000"/>
                </a:solidFill>
                <a:effectLst/>
                <a:latin typeface="Arial" panose="020B0604020202020204" pitchFamily="34" charset="0"/>
              </a:rPr>
              <a:t> build digital copies of real cultural monuments.</a:t>
            </a:r>
            <a:endParaRPr lang="en-US" sz="1600" b="0" dirty="0">
              <a:effectLst/>
            </a:endParaRPr>
          </a:p>
          <a:p>
            <a:br>
              <a:rPr lang="en-US" dirty="0"/>
            </a:br>
            <a:br>
              <a:rPr lang="en-US" dirty="0"/>
            </a:br>
            <a:br>
              <a:rPr lang="en-US" dirty="0"/>
            </a:br>
            <a:endParaRPr lang="nb-NO" dirty="0"/>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a:extLst>
              <a:ext uri="{FF2B5EF4-FFF2-40B4-BE49-F238E27FC236}">
                <a16:creationId xmlns:a16="http://schemas.microsoft.com/office/drawing/2014/main" id="{E615F998-C0A0-43C9-9D93-2EEFCBC02EB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995"/>
          <a:stretch/>
        </p:blipFill>
        <p:spPr bwMode="auto">
          <a:xfrm>
            <a:off x="-3699" y="1"/>
            <a:ext cx="3671506" cy="5120466"/>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a:extLst>
              <a:ext uri="{FF2B5EF4-FFF2-40B4-BE49-F238E27FC236}">
                <a16:creationId xmlns:a16="http://schemas.microsoft.com/office/drawing/2014/main" id="{C4CC8FE5-F210-49EF-A1AB-9051CA59048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4515"/>
          <a:stretch/>
        </p:blipFill>
        <p:spPr bwMode="auto">
          <a:xfrm>
            <a:off x="8033922" y="1925"/>
            <a:ext cx="4158078" cy="5118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209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7" y="0"/>
            <a:ext cx="4224759" cy="1325563"/>
          </a:xfrm>
        </p:spPr>
        <p:txBody>
          <a:bodyPr/>
          <a:lstStyle/>
          <a:p>
            <a:pPr algn="ctr"/>
            <a:r>
              <a:rPr lang="nb-NO" b="1" dirty="0"/>
              <a:t>LANGUAGE</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87351" y="5079672"/>
            <a:ext cx="4224759" cy="1815882"/>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Backwards fairy tale</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Prepare for laughter in the classroom as students are cast in adventures they don’t know how to end.</a:t>
            </a:r>
            <a:endParaRPr lang="en-US" sz="1600" b="0" dirty="0">
              <a:effectLst/>
            </a:endParaRPr>
          </a:p>
          <a:p>
            <a:br>
              <a:rPr lang="en-US" sz="1600" dirty="0"/>
            </a:b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8322196" y="5120466"/>
            <a:ext cx="3969476" cy="2646878"/>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Search for good stories!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«They have lived a life in another time». Research, collect and acquire personal stories related to identity, local history and lived life.</a:t>
            </a:r>
            <a:endParaRPr lang="en-US" sz="1600" b="0" dirty="0">
              <a:effectLst/>
            </a:endParaRPr>
          </a:p>
          <a:p>
            <a:br>
              <a:rPr lang="en-US" sz="1600" dirty="0"/>
            </a:br>
            <a:br>
              <a:rPr lang="en-US" dirty="0"/>
            </a:br>
            <a:br>
              <a:rPr lang="en-US" dirty="0"/>
            </a:br>
            <a:endParaRPr lang="nb-NO" dirty="0"/>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a:extLst>
              <a:ext uri="{FF2B5EF4-FFF2-40B4-BE49-F238E27FC236}">
                <a16:creationId xmlns:a16="http://schemas.microsoft.com/office/drawing/2014/main" id="{7F8DC566-85F3-49D3-93DA-1BE96AFCC05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4520"/>
          <a:stretch/>
        </p:blipFill>
        <p:spPr bwMode="auto">
          <a:xfrm>
            <a:off x="0" y="-18432"/>
            <a:ext cx="3943671" cy="4838217"/>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a:extLst>
              <a:ext uri="{FF2B5EF4-FFF2-40B4-BE49-F238E27FC236}">
                <a16:creationId xmlns:a16="http://schemas.microsoft.com/office/drawing/2014/main" id="{DCFFF420-0780-4DB4-B58C-A4C653EF747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3502"/>
          <a:stretch/>
        </p:blipFill>
        <p:spPr bwMode="auto">
          <a:xfrm>
            <a:off x="8322232" y="1"/>
            <a:ext cx="3869768" cy="5120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657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7DFAE00-D664-46F9-94FF-B4893A25B971}"/>
              </a:ext>
            </a:extLst>
          </p:cNvPr>
          <p:cNvSpPr>
            <a:spLocks noGrp="1"/>
          </p:cNvSpPr>
          <p:nvPr>
            <p:ph type="title"/>
          </p:nvPr>
        </p:nvSpPr>
        <p:spPr>
          <a:xfrm>
            <a:off x="5289176" y="365125"/>
            <a:ext cx="6064624" cy="1325563"/>
          </a:xfrm>
        </p:spPr>
        <p:txBody>
          <a:bodyPr>
            <a:normAutofit/>
          </a:bodyPr>
          <a:lstStyle/>
          <a:p>
            <a:r>
              <a:rPr lang="en-US" sz="2800" b="1" i="0" u="none" strike="noStrike" dirty="0">
                <a:solidFill>
                  <a:srgbClr val="000000"/>
                </a:solidFill>
                <a:effectLst/>
                <a:latin typeface="Arial" panose="020B0604020202020204" pitchFamily="34" charset="0"/>
              </a:rPr>
              <a:t>Cultural heritage in the curriculum</a:t>
            </a:r>
            <a:endParaRPr lang="nb-NO" sz="2800" dirty="0"/>
          </a:p>
        </p:txBody>
      </p:sp>
      <p:sp>
        <p:nvSpPr>
          <p:cNvPr id="3" name="Plassholder for innhold 2">
            <a:extLst>
              <a:ext uri="{FF2B5EF4-FFF2-40B4-BE49-F238E27FC236}">
                <a16:creationId xmlns:a16="http://schemas.microsoft.com/office/drawing/2014/main" id="{3E7DA070-C963-4741-B43B-AF937C010F9A}"/>
              </a:ext>
            </a:extLst>
          </p:cNvPr>
          <p:cNvSpPr>
            <a:spLocks noGrp="1"/>
          </p:cNvSpPr>
          <p:nvPr>
            <p:ph idx="1"/>
          </p:nvPr>
        </p:nvSpPr>
        <p:spPr>
          <a:xfrm>
            <a:off x="5289176" y="1825625"/>
            <a:ext cx="6064624" cy="4351338"/>
          </a:xfrm>
        </p:spPr>
        <p:txBody>
          <a:bodyPr/>
          <a:lstStyle/>
          <a:p>
            <a:r>
              <a:rPr lang="en-US" sz="1800" b="0" i="0" u="none" strike="noStrike" dirty="0">
                <a:solidFill>
                  <a:srgbClr val="000000"/>
                </a:solidFill>
                <a:effectLst/>
                <a:latin typeface="Arial" panose="020B0604020202020204" pitchFamily="34" charset="0"/>
              </a:rPr>
              <a:t>The Education Act states that education in schools and apprenticeships must:</a:t>
            </a:r>
          </a:p>
          <a:p>
            <a:endParaRPr lang="en-US" sz="1800" b="0" i="0" u="none" strike="noStrike" dirty="0">
              <a:solidFill>
                <a:srgbClr val="000000"/>
              </a:solidFill>
              <a:effectLst/>
              <a:latin typeface="Arial" panose="020B0604020202020204" pitchFamily="34" charset="0"/>
            </a:endParaRPr>
          </a:p>
          <a:p>
            <a:pPr lvl="1"/>
            <a:r>
              <a:rPr lang="en-US" sz="1600" b="0" i="0" u="none" strike="noStrike" dirty="0">
                <a:solidFill>
                  <a:srgbClr val="000000"/>
                </a:solidFill>
                <a:effectLst/>
                <a:latin typeface="Arial" panose="020B0604020202020204" pitchFamily="34" charset="0"/>
              </a:rPr>
              <a:t>open doors to the world and the future</a:t>
            </a:r>
          </a:p>
          <a:p>
            <a:pPr marL="457200" lvl="1" indent="0">
              <a:buNone/>
            </a:pPr>
            <a:endParaRPr lang="en-US" sz="1600" b="0" i="0" u="none" strike="noStrike" dirty="0">
              <a:solidFill>
                <a:srgbClr val="000000"/>
              </a:solidFill>
              <a:effectLst/>
              <a:latin typeface="Arial" panose="020B0604020202020204" pitchFamily="34" charset="0"/>
            </a:endParaRPr>
          </a:p>
          <a:p>
            <a:pPr lvl="1"/>
            <a:r>
              <a:rPr lang="en-US" sz="1600" b="0" i="0" u="none" strike="noStrike" dirty="0">
                <a:solidFill>
                  <a:srgbClr val="000000"/>
                </a:solidFill>
                <a:effectLst/>
                <a:latin typeface="Arial" panose="020B0604020202020204" pitchFamily="34" charset="0"/>
              </a:rPr>
              <a:t>give students and apprentices historical and cultural insight and grounding</a:t>
            </a:r>
          </a:p>
          <a:p>
            <a:pPr marL="457200" lvl="1" indent="0">
              <a:buNone/>
            </a:pPr>
            <a:endParaRPr lang="en-US" sz="1600" b="0" i="0" u="none" strike="noStrike" dirty="0">
              <a:solidFill>
                <a:srgbClr val="000000"/>
              </a:solidFill>
              <a:effectLst/>
              <a:latin typeface="Arial" panose="020B0604020202020204" pitchFamily="34" charset="0"/>
            </a:endParaRPr>
          </a:p>
          <a:p>
            <a:pPr lvl="1"/>
            <a:r>
              <a:rPr lang="en-US" sz="1600" b="0" i="0" u="none" strike="noStrike" dirty="0">
                <a:solidFill>
                  <a:srgbClr val="000000"/>
                </a:solidFill>
                <a:effectLst/>
                <a:latin typeface="Arial" panose="020B0604020202020204" pitchFamily="34" charset="0"/>
              </a:rPr>
              <a:t>the training should contribute to expanding knowledge and understanding of the national cultural heritage and our common international cultural tradition</a:t>
            </a:r>
            <a:endParaRPr lang="nb-NO" sz="1600" dirty="0"/>
          </a:p>
        </p:txBody>
      </p:sp>
      <p:pic>
        <p:nvPicPr>
          <p:cNvPr id="7170" name="Picture 2">
            <a:extLst>
              <a:ext uri="{FF2B5EF4-FFF2-40B4-BE49-F238E27FC236}">
                <a16:creationId xmlns:a16="http://schemas.microsoft.com/office/drawing/2014/main" id="{6E198F3F-F9C8-4F27-8A49-E56DC2711F2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352704"/>
            <a:ext cx="4260337" cy="5824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318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7" y="0"/>
            <a:ext cx="4224759" cy="1325563"/>
          </a:xfrm>
        </p:spPr>
        <p:txBody>
          <a:bodyPr/>
          <a:lstStyle/>
          <a:p>
            <a:pPr algn="ctr"/>
            <a:r>
              <a:rPr lang="nb-NO" b="1" dirty="0"/>
              <a:t>LANGUAGE</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87351" y="5159646"/>
            <a:ext cx="4224759" cy="1569660"/>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Dialect-</a:t>
            </a:r>
            <a:r>
              <a:rPr lang="en-US" sz="1600" b="1" i="0" u="none" strike="noStrike" dirty="0" err="1">
                <a:solidFill>
                  <a:srgbClr val="000000"/>
                </a:solidFill>
                <a:effectLst/>
                <a:latin typeface="Arial" panose="020B0604020202020204" pitchFamily="34" charset="0"/>
              </a:rPr>
              <a:t>kahoot</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Collect words and expressions from your local environment and create a digital Kahoot that you can play with your class, family or friends online! </a:t>
            </a: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8046714" y="5361399"/>
            <a:ext cx="3969476" cy="1846659"/>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Time for artists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Follow one of Norway’s great artists from cradle to grave in a bird’s-eye view from a timeline.</a:t>
            </a:r>
            <a:endParaRPr lang="en-US" sz="1600" b="0" dirty="0">
              <a:effectLst/>
            </a:endParaRPr>
          </a:p>
          <a:p>
            <a:br>
              <a:rPr lang="en-US" sz="1600" dirty="0"/>
            </a:br>
            <a:endParaRPr lang="nb-NO" dirty="0"/>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a:extLst>
              <a:ext uri="{FF2B5EF4-FFF2-40B4-BE49-F238E27FC236}">
                <a16:creationId xmlns:a16="http://schemas.microsoft.com/office/drawing/2014/main" id="{0EC781F4-C45B-423F-A3EE-72EDFC61793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3840"/>
          <a:stretch/>
        </p:blipFill>
        <p:spPr bwMode="auto">
          <a:xfrm>
            <a:off x="0" y="1"/>
            <a:ext cx="3921641" cy="5163368"/>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a:extLst>
              <a:ext uri="{FF2B5EF4-FFF2-40B4-BE49-F238E27FC236}">
                <a16:creationId xmlns:a16="http://schemas.microsoft.com/office/drawing/2014/main" id="{92E42346-BF20-4BF9-B05D-DB76B812F6C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4535"/>
          <a:stretch/>
        </p:blipFill>
        <p:spPr bwMode="auto">
          <a:xfrm>
            <a:off x="7897127" y="1"/>
            <a:ext cx="4268651" cy="527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050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7" y="0"/>
            <a:ext cx="4224759" cy="1325563"/>
          </a:xfrm>
        </p:spPr>
        <p:txBody>
          <a:bodyPr/>
          <a:lstStyle/>
          <a:p>
            <a:pPr algn="ctr"/>
            <a:r>
              <a:rPr lang="nb-NO" b="1" dirty="0"/>
              <a:t>SAMI CULTURE</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173393" y="5412149"/>
            <a:ext cx="3924044" cy="1323439"/>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Kahoot about Sami people’s day</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Learn about Sámi People’s Day, Sámi culture and some Sámi words in a pinch.</a:t>
            </a:r>
            <a:br>
              <a:rPr lang="en-US" sz="1600" dirty="0"/>
            </a:b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8301731" y="4888471"/>
            <a:ext cx="3839901" cy="2031325"/>
          </a:xfrm>
          <a:prstGeom prst="rect">
            <a:avLst/>
          </a:prstGeom>
          <a:noFill/>
        </p:spPr>
        <p:txBody>
          <a:bodyPr wrap="square">
            <a:spAutoFit/>
          </a:bodyPr>
          <a:lstStyle/>
          <a:p>
            <a:pPr rtl="0">
              <a:spcBef>
                <a:spcPts val="0"/>
              </a:spcBef>
              <a:spcAft>
                <a:spcPts val="0"/>
              </a:spcAft>
            </a:pPr>
            <a:r>
              <a:rPr lang="en-US" sz="1800" b="1" i="0" u="none" strike="noStrike" dirty="0" err="1">
                <a:solidFill>
                  <a:srgbClr val="000000"/>
                </a:solidFill>
                <a:effectLst/>
                <a:latin typeface="Arial" panose="020B0604020202020204" pitchFamily="34" charset="0"/>
              </a:rPr>
              <a:t>Bidos</a:t>
            </a:r>
            <a:r>
              <a:rPr lang="en-US" sz="1800" b="1" i="0" u="none" strike="noStrike" dirty="0">
                <a:solidFill>
                  <a:srgbClr val="000000"/>
                </a:solidFill>
                <a:effectLst/>
                <a:latin typeface="Arial" panose="020B0604020202020204" pitchFamily="34" charset="0"/>
              </a:rPr>
              <a:t> - the Sami’s national dish</a:t>
            </a:r>
            <a:endParaRPr lang="en-US" sz="1800" b="0" dirty="0">
              <a:effectLst/>
            </a:endParaRPr>
          </a:p>
          <a:p>
            <a:pPr rtl="0">
              <a:spcBef>
                <a:spcPts val="0"/>
              </a:spcBef>
              <a:spcAft>
                <a:spcPts val="0"/>
              </a:spcAft>
            </a:pPr>
            <a:br>
              <a:rPr lang="en-US" sz="1800" b="0" dirty="0">
                <a:effectLst/>
              </a:rPr>
            </a:br>
            <a:r>
              <a:rPr lang="en-US" sz="1800" b="0" i="0" u="none" strike="noStrike" dirty="0">
                <a:solidFill>
                  <a:srgbClr val="000000"/>
                </a:solidFill>
                <a:effectLst/>
                <a:latin typeface="Arial" panose="020B0604020202020204" pitchFamily="34" charset="0"/>
              </a:rPr>
              <a:t>Try </a:t>
            </a:r>
            <a:r>
              <a:rPr lang="en-US" sz="1800" b="0" i="0" u="none" strike="noStrike" dirty="0" err="1">
                <a:solidFill>
                  <a:srgbClr val="000000"/>
                </a:solidFill>
                <a:effectLst/>
                <a:latin typeface="Arial" panose="020B0604020202020204" pitchFamily="34" charset="0"/>
              </a:rPr>
              <a:t>bidos</a:t>
            </a:r>
            <a:r>
              <a:rPr lang="en-US" sz="1800" b="0" i="0" u="none" strike="noStrike" dirty="0">
                <a:solidFill>
                  <a:srgbClr val="000000"/>
                </a:solidFill>
                <a:effectLst/>
                <a:latin typeface="Arial" panose="020B0604020202020204" pitchFamily="34" charset="0"/>
              </a:rPr>
              <a:t>, the Sami people’s traditional festive food with reindeer and vegetables.</a:t>
            </a:r>
            <a:endParaRPr lang="en-US" sz="1800" b="0" dirty="0">
              <a:effectLst/>
            </a:endParaRPr>
          </a:p>
          <a:p>
            <a:pPr rtl="0">
              <a:spcBef>
                <a:spcPts val="0"/>
              </a:spcBef>
              <a:spcAft>
                <a:spcPts val="0"/>
              </a:spcAft>
            </a:pPr>
            <a:br>
              <a:rPr lang="en-US" dirty="0"/>
            </a:br>
            <a:endParaRPr lang="nb-NO" dirty="0"/>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a:extLst>
              <a:ext uri="{FF2B5EF4-FFF2-40B4-BE49-F238E27FC236}">
                <a16:creationId xmlns:a16="http://schemas.microsoft.com/office/drawing/2014/main" id="{F65AAE75-3276-44E0-9B36-9656567084F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055"/>
          <a:stretch/>
        </p:blipFill>
        <p:spPr bwMode="auto">
          <a:xfrm>
            <a:off x="-2402" y="-1"/>
            <a:ext cx="3924044" cy="51037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5FA9ECEB-C37A-40C3-8BC3-E91FBE91E42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4183"/>
          <a:stretch/>
        </p:blipFill>
        <p:spPr bwMode="auto">
          <a:xfrm>
            <a:off x="8401559" y="12743"/>
            <a:ext cx="3790441" cy="4668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3711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7" y="1"/>
            <a:ext cx="4204293" cy="1131170"/>
          </a:xfrm>
        </p:spPr>
        <p:txBody>
          <a:bodyPr>
            <a:normAutofit fontScale="90000"/>
          </a:bodyPr>
          <a:lstStyle/>
          <a:p>
            <a:pPr algn="ctr"/>
            <a:r>
              <a:rPr lang="nb-NO" b="1" dirty="0"/>
              <a:t>Cultural monuments</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173393" y="5412149"/>
            <a:ext cx="3924044" cy="2062103"/>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Historical images in a new guise</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Mix old photos with new ones and get a bit of the historical development in black and white.</a:t>
            </a:r>
            <a:endParaRPr lang="en-US" sz="1600" b="0" dirty="0">
              <a:effectLst/>
            </a:endParaRPr>
          </a:p>
          <a:p>
            <a:br>
              <a:rPr lang="en-US" sz="1600" dirty="0"/>
            </a:br>
            <a:r>
              <a:rPr lang="en-US" sz="1600" b="0" i="0" u="none" strike="noStrike" dirty="0">
                <a:solidFill>
                  <a:srgbClr val="000000"/>
                </a:solidFill>
                <a:effectLst/>
                <a:latin typeface="Arial" panose="020B0604020202020204" pitchFamily="34" charset="0"/>
              </a:rPr>
              <a:t>.</a:t>
            </a:r>
            <a:br>
              <a:rPr lang="en-US" sz="1600" dirty="0"/>
            </a:b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8301731" y="4888471"/>
            <a:ext cx="3839901" cy="2400657"/>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Clean up a cultural monument </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Let the pupils do something practical by cleaning, making a path or putting up signs at a cultural monument in the local area. </a:t>
            </a:r>
            <a:endParaRPr lang="en-US" sz="1600" b="0" dirty="0">
              <a:effectLst/>
            </a:endParaRPr>
          </a:p>
          <a:p>
            <a:br>
              <a:rPr lang="en-US" dirty="0"/>
            </a:br>
            <a:br>
              <a:rPr lang="en-US" dirty="0"/>
            </a:br>
            <a:endParaRPr lang="nb-NO" dirty="0"/>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a:extLst>
              <a:ext uri="{FF2B5EF4-FFF2-40B4-BE49-F238E27FC236}">
                <a16:creationId xmlns:a16="http://schemas.microsoft.com/office/drawing/2014/main" id="{73FAE7EC-6E49-4A0F-B55D-2C2116253E1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4515"/>
          <a:stretch/>
        </p:blipFill>
        <p:spPr bwMode="auto">
          <a:xfrm>
            <a:off x="-19985" y="1"/>
            <a:ext cx="4156300" cy="5176748"/>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a:extLst>
              <a:ext uri="{FF2B5EF4-FFF2-40B4-BE49-F238E27FC236}">
                <a16:creationId xmlns:a16="http://schemas.microsoft.com/office/drawing/2014/main" id="{95F442F1-93CA-407B-B6E7-C1CFFFCF8DB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4515"/>
          <a:stretch/>
        </p:blipFill>
        <p:spPr bwMode="auto">
          <a:xfrm>
            <a:off x="8301731" y="0"/>
            <a:ext cx="3893507" cy="4826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46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7" y="0"/>
            <a:ext cx="4224759" cy="1325563"/>
          </a:xfrm>
        </p:spPr>
        <p:txBody>
          <a:bodyPr/>
          <a:lstStyle/>
          <a:p>
            <a:pPr algn="ctr"/>
            <a:r>
              <a:rPr lang="nb-NO" b="1" dirty="0"/>
              <a:t>OBJECTS</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137276" y="5150296"/>
            <a:ext cx="3924044" cy="2554545"/>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Virtual time travel: Trade in the 18th century</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Join us on a virtual time travel and discovery trip to the decade when the foundations of modern Norway were laid!</a:t>
            </a:r>
            <a:endParaRPr lang="en-US" sz="1600" b="0" dirty="0">
              <a:effectLst/>
            </a:endParaRPr>
          </a:p>
          <a:p>
            <a:br>
              <a:rPr lang="en-US" sz="1600" dirty="0"/>
            </a:br>
            <a:br>
              <a:rPr lang="en-US" sz="1600" dirty="0"/>
            </a:br>
            <a:r>
              <a:rPr lang="en-US" sz="1600" b="0" i="0" u="none" strike="noStrike" dirty="0">
                <a:solidFill>
                  <a:srgbClr val="000000"/>
                </a:solidFill>
                <a:effectLst/>
                <a:latin typeface="Arial" panose="020B0604020202020204" pitchFamily="34" charset="0"/>
              </a:rPr>
              <a:t>.</a:t>
            </a:r>
            <a:br>
              <a:rPr lang="en-US" sz="1600" dirty="0"/>
            </a:b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7916007" y="5159811"/>
            <a:ext cx="4194253" cy="2092881"/>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Time travel: Social inequality in the 18th century</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Join us on a virtual time and class journey to a Norway in rapid development - and with huge social differences.</a:t>
            </a:r>
            <a:endParaRPr lang="en-US" sz="1600" b="0" dirty="0">
              <a:effectLst/>
            </a:endParaRPr>
          </a:p>
          <a:p>
            <a:br>
              <a:rPr lang="en-US" sz="1600" dirty="0"/>
            </a:br>
            <a:endParaRPr lang="nb-NO" dirty="0"/>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35842" name="Picture 2">
            <a:extLst>
              <a:ext uri="{FF2B5EF4-FFF2-40B4-BE49-F238E27FC236}">
                <a16:creationId xmlns:a16="http://schemas.microsoft.com/office/drawing/2014/main" id="{55B935BE-7C28-4B0F-AB68-55B5D4E446F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3671"/>
          <a:stretch/>
        </p:blipFill>
        <p:spPr bwMode="auto">
          <a:xfrm>
            <a:off x="5148" y="0"/>
            <a:ext cx="3916493" cy="5150296"/>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a:extLst>
              <a:ext uri="{FF2B5EF4-FFF2-40B4-BE49-F238E27FC236}">
                <a16:creationId xmlns:a16="http://schemas.microsoft.com/office/drawing/2014/main" id="{B810CB2C-E07B-4678-9B0C-68D9302010D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3502"/>
          <a:stretch/>
        </p:blipFill>
        <p:spPr bwMode="auto">
          <a:xfrm>
            <a:off x="8270360" y="0"/>
            <a:ext cx="3936958" cy="5209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834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7" y="0"/>
            <a:ext cx="4224759" cy="1325563"/>
          </a:xfrm>
        </p:spPr>
        <p:txBody>
          <a:bodyPr/>
          <a:lstStyle/>
          <a:p>
            <a:pPr algn="ctr"/>
            <a:r>
              <a:rPr lang="nb-NO" b="1" dirty="0"/>
              <a:t>OBJECTS</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81740" y="5243332"/>
            <a:ext cx="4363883" cy="3046988"/>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Time travel in 3D: Weather and vegetation in the 18th century</a:t>
            </a:r>
            <a:endParaRPr lang="en-US" sz="1600" b="0" dirty="0">
              <a:effectLst/>
            </a:endParaRPr>
          </a:p>
          <a:p>
            <a:pPr rtl="0">
              <a:spcBef>
                <a:spcPts val="0"/>
              </a:spcBef>
              <a:spcAft>
                <a:spcPts val="0"/>
              </a:spcAft>
            </a:pPr>
            <a:r>
              <a:rPr lang="en-US" sz="1600" b="0" i="0" u="none" strike="noStrike" dirty="0">
                <a:solidFill>
                  <a:srgbClr val="000000"/>
                </a:solidFill>
                <a:effectLst/>
                <a:latin typeface="Arial" panose="020B0604020202020204" pitchFamily="34" charset="0"/>
              </a:rPr>
              <a:t>Join us on a virtual journey through time in a 3D model of Oslo harbor in the  18th century - and experience what weather and vegetation were like 200 years before our time.</a:t>
            </a:r>
            <a:endParaRPr lang="en-US" sz="1600" b="0" dirty="0">
              <a:effectLst/>
            </a:endParaRPr>
          </a:p>
          <a:p>
            <a:br>
              <a:rPr lang="en-US" sz="1600" dirty="0"/>
            </a:br>
            <a:br>
              <a:rPr lang="en-US" sz="1600" b="0" dirty="0">
                <a:effectLst/>
              </a:rPr>
            </a:br>
            <a:br>
              <a:rPr lang="en-US" sz="1600" dirty="0"/>
            </a:br>
            <a:br>
              <a:rPr lang="en-US" sz="1600" dirty="0"/>
            </a:br>
            <a:r>
              <a:rPr lang="en-US" sz="1600" b="0" i="0" u="none" strike="noStrike" dirty="0">
                <a:solidFill>
                  <a:srgbClr val="000000"/>
                </a:solidFill>
                <a:effectLst/>
                <a:latin typeface="Arial" panose="020B0604020202020204" pitchFamily="34" charset="0"/>
              </a:rPr>
              <a:t>.</a:t>
            </a:r>
            <a:br>
              <a:rPr lang="en-US" sz="1600" dirty="0"/>
            </a:b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7916007" y="5159811"/>
            <a:ext cx="4194253" cy="1846659"/>
          </a:xfrm>
          <a:prstGeom prst="rect">
            <a:avLst/>
          </a:prstGeom>
          <a:noFill/>
        </p:spPr>
        <p:txBody>
          <a:bodyPr wrap="square">
            <a:spAutoFit/>
          </a:bodyPr>
          <a:lstStyle/>
          <a:p>
            <a:pPr rtl="0">
              <a:spcBef>
                <a:spcPts val="0"/>
              </a:spcBef>
              <a:spcAft>
                <a:spcPts val="0"/>
              </a:spcAft>
            </a:pPr>
            <a:r>
              <a:rPr lang="en-US" sz="1600" b="1" i="0" u="none" strike="noStrike" dirty="0" err="1">
                <a:solidFill>
                  <a:srgbClr val="000000"/>
                </a:solidFill>
                <a:effectLst/>
                <a:latin typeface="Arial" panose="020B0604020202020204" pitchFamily="34" charset="0"/>
              </a:rPr>
              <a:t>Flåklypa</a:t>
            </a:r>
            <a:r>
              <a:rPr lang="en-US" sz="1600" b="1" i="0" u="none" strike="noStrike" dirty="0">
                <a:solidFill>
                  <a:srgbClr val="000000"/>
                </a:solidFill>
                <a:effectLst/>
                <a:latin typeface="Arial" panose="020B0604020202020204" pitchFamily="34" charset="0"/>
              </a:rPr>
              <a:t> Grand Quiz</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Drag me backwards into the bird box… how well do you know this modern traditional treasure?</a:t>
            </a:r>
            <a:endParaRPr lang="en-US" sz="1600" b="0" dirty="0">
              <a:effectLst/>
            </a:endParaRPr>
          </a:p>
          <a:p>
            <a:br>
              <a:rPr lang="en-US" sz="1600" dirty="0"/>
            </a:br>
            <a:endParaRPr lang="nb-NO" dirty="0"/>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a:extLst>
              <a:ext uri="{FF2B5EF4-FFF2-40B4-BE49-F238E27FC236}">
                <a16:creationId xmlns:a16="http://schemas.microsoft.com/office/drawing/2014/main" id="{BEB79DB4-C275-40A0-91EF-A3E0DD0CAF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3164"/>
          <a:stretch/>
        </p:blipFill>
        <p:spPr bwMode="auto">
          <a:xfrm>
            <a:off x="1" y="0"/>
            <a:ext cx="3481772" cy="52433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89E2DAF2-A8E3-41D6-9EF4-B3233C6888E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6494"/>
          <a:stretch/>
        </p:blipFill>
        <p:spPr bwMode="auto">
          <a:xfrm>
            <a:off x="7916007" y="0"/>
            <a:ext cx="4294684" cy="4795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275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7" y="0"/>
            <a:ext cx="4224759" cy="1325563"/>
          </a:xfrm>
        </p:spPr>
        <p:txBody>
          <a:bodyPr/>
          <a:lstStyle/>
          <a:p>
            <a:pPr algn="ctr"/>
            <a:r>
              <a:rPr lang="nb-NO" b="1" dirty="0"/>
              <a:t>TIMELINE</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81740" y="5441726"/>
            <a:ext cx="4363883" cy="1569660"/>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People in villages and towns </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Put the development of your home place from the first settlements until 2040 into a timeline. How has the population trend changed? </a:t>
            </a:r>
            <a:br>
              <a:rPr lang="en-US" sz="1600" dirty="0"/>
            </a:b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7916007" y="5159811"/>
            <a:ext cx="4194253" cy="2339102"/>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Time for house</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How people lived in the past becomes clearer for the students when they themselves have to put the development of buildings into a timeline.</a:t>
            </a:r>
            <a:endParaRPr lang="en-US" sz="1600" b="0" dirty="0">
              <a:effectLst/>
            </a:endParaRPr>
          </a:p>
          <a:p>
            <a:br>
              <a:rPr lang="en-US" sz="1600" dirty="0"/>
            </a:br>
            <a:br>
              <a:rPr lang="en-US" sz="1600" dirty="0"/>
            </a:br>
            <a:endParaRPr lang="nb-NO" dirty="0"/>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a:extLst>
              <a:ext uri="{FF2B5EF4-FFF2-40B4-BE49-F238E27FC236}">
                <a16:creationId xmlns:a16="http://schemas.microsoft.com/office/drawing/2014/main" id="{CDF5276D-DD3F-44BB-B652-801BE8AFF5E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3164"/>
          <a:stretch/>
        </p:blipFill>
        <p:spPr bwMode="auto">
          <a:xfrm>
            <a:off x="7844" y="1"/>
            <a:ext cx="4089594" cy="539805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a:extLst>
              <a:ext uri="{FF2B5EF4-FFF2-40B4-BE49-F238E27FC236}">
                <a16:creationId xmlns:a16="http://schemas.microsoft.com/office/drawing/2014/main" id="{65205FE1-A7C1-4B8B-ACD4-372A9CE5A44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4346"/>
          <a:stretch/>
        </p:blipFill>
        <p:spPr bwMode="auto">
          <a:xfrm>
            <a:off x="8258784" y="0"/>
            <a:ext cx="3925372" cy="5159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545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7" y="0"/>
            <a:ext cx="4224759" cy="1325563"/>
          </a:xfrm>
        </p:spPr>
        <p:txBody>
          <a:bodyPr/>
          <a:lstStyle/>
          <a:p>
            <a:pPr algn="ctr"/>
            <a:r>
              <a:rPr lang="nb-NO" b="1" dirty="0"/>
              <a:t>MY IDENTITY</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81740" y="5441726"/>
            <a:ext cx="4363883" cy="2062103"/>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A tree of relatives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Let the children explore their family through a family tree and calculate the number of first-borns and great-grandparents.</a:t>
            </a:r>
            <a:endParaRPr lang="en-US" sz="1600" b="0" dirty="0">
              <a:effectLst/>
            </a:endParaRPr>
          </a:p>
          <a:p>
            <a:br>
              <a:rPr lang="en-US" sz="1600" dirty="0"/>
            </a:br>
            <a:r>
              <a:rPr lang="en-US" sz="1600" b="0" i="0" u="none" strike="noStrike" dirty="0">
                <a:solidFill>
                  <a:srgbClr val="000000"/>
                </a:solidFill>
                <a:effectLst/>
                <a:latin typeface="Arial" panose="020B0604020202020204" pitchFamily="34" charset="0"/>
              </a:rPr>
              <a:t> </a:t>
            </a:r>
            <a:br>
              <a:rPr lang="en-US" sz="1600" dirty="0"/>
            </a:b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7903038" y="5162309"/>
            <a:ext cx="4194253" cy="1569660"/>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The story of my…</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Let students discover a different historical time through the eyes of a relative while getting to know both their family and themselves better.</a:t>
            </a:r>
            <a:endParaRPr lang="en-US" sz="1600" b="0" dirty="0">
              <a:effectLst/>
            </a:endParaRPr>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39938" name="Picture 2">
            <a:extLst>
              <a:ext uri="{FF2B5EF4-FFF2-40B4-BE49-F238E27FC236}">
                <a16:creationId xmlns:a16="http://schemas.microsoft.com/office/drawing/2014/main" id="{1DC49E34-B881-426A-BF40-DBE48F8D10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032" b="1"/>
          <a:stretch/>
        </p:blipFill>
        <p:spPr bwMode="auto">
          <a:xfrm>
            <a:off x="0" y="0"/>
            <a:ext cx="4112260" cy="5367487"/>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a:extLst>
              <a:ext uri="{FF2B5EF4-FFF2-40B4-BE49-F238E27FC236}">
                <a16:creationId xmlns:a16="http://schemas.microsoft.com/office/drawing/2014/main" id="{71A8D1C3-5825-4B7E-8981-69FA024617A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813794" y="0"/>
            <a:ext cx="3378206" cy="5162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4302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4097437" y="0"/>
            <a:ext cx="4224759" cy="1325563"/>
          </a:xfrm>
        </p:spPr>
        <p:txBody>
          <a:bodyPr/>
          <a:lstStyle/>
          <a:p>
            <a:pPr algn="ctr"/>
            <a:r>
              <a:rPr lang="nb-NO" b="1" dirty="0"/>
              <a:t>STONE AGE</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81740" y="5441726"/>
            <a:ext cx="4363883" cy="2308324"/>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Still film - a day in the Stone Age</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Bring the Stone Age to life in the classroom by having students write and direct their own still films.</a:t>
            </a:r>
            <a:endParaRPr lang="en-US" sz="1600" b="0" dirty="0">
              <a:effectLst/>
            </a:endParaRPr>
          </a:p>
          <a:p>
            <a:br>
              <a:rPr lang="en-US" sz="1600" dirty="0"/>
            </a:br>
            <a:br>
              <a:rPr lang="en-US" sz="1600" dirty="0"/>
            </a:br>
            <a:r>
              <a:rPr lang="en-US" sz="1600" b="0" i="0" u="none" strike="noStrike" dirty="0">
                <a:solidFill>
                  <a:srgbClr val="000000"/>
                </a:solidFill>
                <a:effectLst/>
                <a:latin typeface="Arial" panose="020B0604020202020204" pitchFamily="34" charset="0"/>
              </a:rPr>
              <a:t> </a:t>
            </a:r>
            <a:br>
              <a:rPr lang="en-US" sz="1600" dirty="0"/>
            </a:b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7916007" y="5159811"/>
            <a:ext cx="4194253" cy="1569660"/>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Build a Stone Age settlement</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Stone Age cave of sticks, pieces of leather, a shoebox and some paint? Let the students live into the Stone Age through their own construction.</a:t>
            </a:r>
            <a:endParaRPr lang="en-US" sz="1600" b="0" dirty="0">
              <a:effectLst/>
            </a:endParaRPr>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40962" name="Picture 2">
            <a:extLst>
              <a:ext uri="{FF2B5EF4-FFF2-40B4-BE49-F238E27FC236}">
                <a16:creationId xmlns:a16="http://schemas.microsoft.com/office/drawing/2014/main" id="{7DDA6357-AEC8-4AC2-A082-FA9250A15CD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4008" r="5201"/>
          <a:stretch/>
        </p:blipFill>
        <p:spPr bwMode="auto">
          <a:xfrm>
            <a:off x="0" y="1"/>
            <a:ext cx="3921641" cy="5441726"/>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a:extLst>
              <a:ext uri="{FF2B5EF4-FFF2-40B4-BE49-F238E27FC236}">
                <a16:creationId xmlns:a16="http://schemas.microsoft.com/office/drawing/2014/main" id="{FC70DC56-05EA-42EF-9101-A390260E8F75}"/>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9789"/>
          <a:stretch/>
        </p:blipFill>
        <p:spPr bwMode="auto">
          <a:xfrm>
            <a:off x="8446154" y="0"/>
            <a:ext cx="3745845" cy="5169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9625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3905921" y="0"/>
            <a:ext cx="4097437" cy="1325563"/>
          </a:xfrm>
        </p:spPr>
        <p:txBody>
          <a:bodyPr>
            <a:normAutofit/>
          </a:bodyPr>
          <a:lstStyle/>
          <a:p>
            <a:pPr algn="ctr"/>
            <a:r>
              <a:rPr lang="nb-NO" sz="3200" b="1" dirty="0"/>
              <a:t>GAMES AND ACTIVITIES</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81740" y="5441726"/>
            <a:ext cx="4363883" cy="2554545"/>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Throw on the stick</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Children today have little regard for real money. Practice your math skills with this classic.</a:t>
            </a:r>
            <a:endParaRPr lang="en-US" sz="1600" b="0" dirty="0">
              <a:effectLst/>
            </a:endParaRPr>
          </a:p>
          <a:p>
            <a:br>
              <a:rPr lang="en-US" sz="1600" dirty="0"/>
            </a:br>
            <a:br>
              <a:rPr lang="en-US" sz="1600" dirty="0"/>
            </a:br>
            <a:br>
              <a:rPr lang="en-US" sz="1600" dirty="0"/>
            </a:br>
            <a:r>
              <a:rPr lang="en-US" sz="1600" b="0" i="0" u="none" strike="noStrike" dirty="0">
                <a:solidFill>
                  <a:srgbClr val="000000"/>
                </a:solidFill>
                <a:effectLst/>
                <a:latin typeface="Arial" panose="020B0604020202020204" pitchFamily="34" charset="0"/>
              </a:rPr>
              <a:t> </a:t>
            </a:r>
            <a:br>
              <a:rPr lang="en-US" sz="1600" dirty="0"/>
            </a:b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7916007" y="5159811"/>
            <a:ext cx="4194253" cy="1815882"/>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Don't smile, don't laugh, don't bow your head!</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Staying serious can be ridiculously difficult. This game is best outdoors.</a:t>
            </a:r>
            <a:endParaRPr lang="en-US" sz="1600" b="0" dirty="0">
              <a:effectLst/>
            </a:endParaRPr>
          </a:p>
          <a:p>
            <a:br>
              <a:rPr lang="en-US" sz="1600" dirty="0"/>
            </a:br>
            <a:endParaRPr lang="en-US" sz="1600" b="0" dirty="0">
              <a:effectLst/>
            </a:endParaRPr>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41986" name="Picture 2">
            <a:extLst>
              <a:ext uri="{FF2B5EF4-FFF2-40B4-BE49-F238E27FC236}">
                <a16:creationId xmlns:a16="http://schemas.microsoft.com/office/drawing/2014/main" id="{1BECFDE9-CB98-433E-8EA6-6F310AAB7AC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296"/>
          <a:stretch/>
        </p:blipFill>
        <p:spPr bwMode="auto">
          <a:xfrm>
            <a:off x="0" y="0"/>
            <a:ext cx="3905921" cy="5396215"/>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a:extLst>
              <a:ext uri="{FF2B5EF4-FFF2-40B4-BE49-F238E27FC236}">
                <a16:creationId xmlns:a16="http://schemas.microsoft.com/office/drawing/2014/main" id="{44ACA690-DBEE-4E71-8C2F-653BAF6E49A0}"/>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4515"/>
          <a:stretch/>
        </p:blipFill>
        <p:spPr bwMode="auto">
          <a:xfrm>
            <a:off x="8055686" y="1"/>
            <a:ext cx="4136314" cy="5074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915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3E3584-3DBE-44A9-AB04-819E67963AA2}"/>
              </a:ext>
            </a:extLst>
          </p:cNvPr>
          <p:cNvSpPr>
            <a:spLocks noGrp="1"/>
          </p:cNvSpPr>
          <p:nvPr>
            <p:ph type="title"/>
          </p:nvPr>
        </p:nvSpPr>
        <p:spPr>
          <a:xfrm>
            <a:off x="3905921" y="0"/>
            <a:ext cx="4097437" cy="1325563"/>
          </a:xfrm>
        </p:spPr>
        <p:txBody>
          <a:bodyPr>
            <a:normAutofit/>
          </a:bodyPr>
          <a:lstStyle/>
          <a:p>
            <a:pPr algn="ctr"/>
            <a:r>
              <a:rPr lang="nb-NO" sz="3200" b="1" dirty="0"/>
              <a:t>GAMES AND ACTIVITIES</a:t>
            </a:r>
          </a:p>
        </p:txBody>
      </p:sp>
      <p:sp>
        <p:nvSpPr>
          <p:cNvPr id="4" name="TekstSylinder 3">
            <a:extLst>
              <a:ext uri="{FF2B5EF4-FFF2-40B4-BE49-F238E27FC236}">
                <a16:creationId xmlns:a16="http://schemas.microsoft.com/office/drawing/2014/main" id="{2DB16336-D7F7-43F3-923B-EDC7A057E3E4}"/>
              </a:ext>
            </a:extLst>
          </p:cNvPr>
          <p:cNvSpPr txBox="1"/>
          <p:nvPr/>
        </p:nvSpPr>
        <p:spPr>
          <a:xfrm>
            <a:off x="4312110" y="1131170"/>
            <a:ext cx="3603897"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7" name="TekstSylinder 6">
            <a:extLst>
              <a:ext uri="{FF2B5EF4-FFF2-40B4-BE49-F238E27FC236}">
                <a16:creationId xmlns:a16="http://schemas.microsoft.com/office/drawing/2014/main" id="{1D625EE1-90C7-4C55-A85D-97D30EAC98D2}"/>
              </a:ext>
            </a:extLst>
          </p:cNvPr>
          <p:cNvSpPr txBox="1"/>
          <p:nvPr/>
        </p:nvSpPr>
        <p:spPr>
          <a:xfrm>
            <a:off x="87906" y="4789171"/>
            <a:ext cx="4363883" cy="2369880"/>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The killer is on the loose</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Ready for a criminally fun break?</a:t>
            </a:r>
            <a:endParaRPr lang="en-US" sz="1600" b="0" dirty="0">
              <a:effectLst/>
            </a:endParaRPr>
          </a:p>
          <a:p>
            <a:br>
              <a:rPr lang="en-US" sz="1600" dirty="0"/>
            </a:br>
            <a:br>
              <a:rPr lang="en-US" sz="1600" dirty="0"/>
            </a:br>
            <a:br>
              <a:rPr lang="en-US" sz="1600" dirty="0"/>
            </a:br>
            <a:br>
              <a:rPr lang="en-US" sz="1600" dirty="0"/>
            </a:br>
            <a:r>
              <a:rPr lang="en-US" sz="1600" b="0" i="0" u="none" strike="noStrike" dirty="0">
                <a:solidFill>
                  <a:srgbClr val="000000"/>
                </a:solidFill>
                <a:effectLst/>
                <a:latin typeface="Arial" panose="020B0604020202020204" pitchFamily="34" charset="0"/>
              </a:rPr>
              <a:t> </a:t>
            </a:r>
            <a:br>
              <a:rPr lang="en-US" sz="1600" dirty="0"/>
            </a:br>
            <a:endParaRPr lang="en-US" sz="1600" b="0" dirty="0">
              <a:effectLst/>
            </a:endParaRPr>
          </a:p>
        </p:txBody>
      </p:sp>
      <p:sp>
        <p:nvSpPr>
          <p:cNvPr id="10" name="TekstSylinder 9">
            <a:extLst>
              <a:ext uri="{FF2B5EF4-FFF2-40B4-BE49-F238E27FC236}">
                <a16:creationId xmlns:a16="http://schemas.microsoft.com/office/drawing/2014/main" id="{37022E90-0FD7-433B-B582-E140216EFB02}"/>
              </a:ext>
            </a:extLst>
          </p:cNvPr>
          <p:cNvSpPr txBox="1"/>
          <p:nvPr/>
        </p:nvSpPr>
        <p:spPr>
          <a:xfrm>
            <a:off x="7916007" y="5159811"/>
            <a:ext cx="4194253" cy="1815882"/>
          </a:xfrm>
          <a:prstGeom prst="rect">
            <a:avLst/>
          </a:prstGeom>
          <a:noFill/>
        </p:spPr>
        <p:txBody>
          <a:bodyPr wrap="square">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Take that ring and let it wander..</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Who does not remember this game from their own childhood? And what fun it was!</a:t>
            </a:r>
            <a:endParaRPr lang="en-US" sz="1600" b="0" dirty="0">
              <a:effectLst/>
            </a:endParaRPr>
          </a:p>
          <a:p>
            <a:br>
              <a:rPr lang="en-US" sz="1600" dirty="0"/>
            </a:br>
            <a:br>
              <a:rPr lang="en-US" sz="1600" dirty="0"/>
            </a:br>
            <a:endParaRPr lang="en-US" sz="1600" b="0" dirty="0">
              <a:effectLst/>
            </a:endParaRPr>
          </a:p>
        </p:txBody>
      </p:sp>
      <p:pic>
        <p:nvPicPr>
          <p:cNvPr id="11" name="Picture 6">
            <a:extLst>
              <a:ext uri="{FF2B5EF4-FFF2-40B4-BE49-F238E27FC236}">
                <a16:creationId xmlns:a16="http://schemas.microsoft.com/office/drawing/2014/main" id="{44C6E830-9AE1-416F-850B-45EB316FC0A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4391" t="19249" r="2925" b="2982"/>
          <a:stretch/>
        </p:blipFill>
        <p:spPr bwMode="auto">
          <a:xfrm>
            <a:off x="4451789" y="2863664"/>
            <a:ext cx="3288422" cy="3635225"/>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a:extLst>
              <a:ext uri="{FF2B5EF4-FFF2-40B4-BE49-F238E27FC236}">
                <a16:creationId xmlns:a16="http://schemas.microsoft.com/office/drawing/2014/main" id="{07C5F1E0-B079-43E4-9705-4FCB8E4E728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6494"/>
          <a:stretch/>
        </p:blipFill>
        <p:spPr bwMode="auto">
          <a:xfrm>
            <a:off x="-10362" y="249"/>
            <a:ext cx="3916283" cy="4221035"/>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a:extLst>
              <a:ext uri="{FF2B5EF4-FFF2-40B4-BE49-F238E27FC236}">
                <a16:creationId xmlns:a16="http://schemas.microsoft.com/office/drawing/2014/main" id="{AA33CB33-5F39-4C5C-80AE-09C7D17CF8F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6494"/>
          <a:stretch/>
        </p:blipFill>
        <p:spPr bwMode="auto">
          <a:xfrm>
            <a:off x="8100858" y="249"/>
            <a:ext cx="4091142" cy="4652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668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0D9A17A-1E09-4491-B2E5-5ADFF65EB129}"/>
              </a:ext>
            </a:extLst>
          </p:cNvPr>
          <p:cNvSpPr>
            <a:spLocks noGrp="1"/>
          </p:cNvSpPr>
          <p:nvPr>
            <p:ph type="title"/>
          </p:nvPr>
        </p:nvSpPr>
        <p:spPr>
          <a:xfrm>
            <a:off x="4177553" y="365125"/>
            <a:ext cx="7176246" cy="2064310"/>
          </a:xfrm>
        </p:spPr>
        <p:txBody>
          <a:bodyPr>
            <a:noAutofit/>
          </a:bodyPr>
          <a:lstStyle/>
          <a:p>
            <a:pPr algn="ctr"/>
            <a:r>
              <a:rPr lang="en-US" sz="3600" b="0" i="0" u="none" strike="noStrike" dirty="0">
                <a:solidFill>
                  <a:srgbClr val="000000"/>
                </a:solidFill>
                <a:effectLst/>
                <a:latin typeface="Arial" panose="020B0604020202020204" pitchFamily="34" charset="0"/>
              </a:rPr>
              <a:t>WIN-WIN</a:t>
            </a:r>
            <a:br>
              <a:rPr lang="en-US" sz="3600" b="0" i="0" u="none" strike="noStrike" dirty="0">
                <a:solidFill>
                  <a:srgbClr val="000000"/>
                </a:solidFill>
                <a:effectLst/>
                <a:latin typeface="Arial" panose="020B0604020202020204" pitchFamily="34" charset="0"/>
              </a:rPr>
            </a:br>
            <a:r>
              <a:rPr lang="en-US" sz="2800" b="0" i="0" u="none" strike="noStrike" dirty="0">
                <a:solidFill>
                  <a:srgbClr val="000000"/>
                </a:solidFill>
                <a:effectLst/>
                <a:latin typeface="Arial" panose="020B0604020202020204" pitchFamily="34" charset="0"/>
              </a:rPr>
              <a:t>A treasure hunt in the cultural heritage.</a:t>
            </a:r>
            <a:br>
              <a:rPr lang="nb-NO" sz="3600" dirty="0"/>
            </a:br>
            <a:endParaRPr lang="nb-NO" sz="3600" dirty="0"/>
          </a:p>
        </p:txBody>
      </p:sp>
      <p:pic>
        <p:nvPicPr>
          <p:cNvPr id="6146" name="Picture 2">
            <a:extLst>
              <a:ext uri="{FF2B5EF4-FFF2-40B4-BE49-F238E27FC236}">
                <a16:creationId xmlns:a16="http://schemas.microsoft.com/office/drawing/2014/main" id="{6BD4E9F5-F560-448A-AB58-30A936C4A3B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57592"/>
          <a:stretch/>
        </p:blipFill>
        <p:spPr bwMode="auto">
          <a:xfrm>
            <a:off x="838200" y="365126"/>
            <a:ext cx="3151094" cy="163400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950BC9E2-5B3A-4570-AFB4-D0979D8FE07A}"/>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t="16299"/>
          <a:stretch/>
        </p:blipFill>
        <p:spPr bwMode="auto">
          <a:xfrm>
            <a:off x="838200" y="2124634"/>
            <a:ext cx="3151094" cy="3796452"/>
          </a:xfrm>
          <a:prstGeom prst="rect">
            <a:avLst/>
          </a:prstGeom>
          <a:noFill/>
          <a:extLst>
            <a:ext uri="{909E8E84-426E-40DD-AFC4-6F175D3DCCD1}">
              <a14:hiddenFill xmlns:a14="http://schemas.microsoft.com/office/drawing/2010/main">
                <a:solidFill>
                  <a:srgbClr val="FFFFFF"/>
                </a:solidFill>
              </a14:hiddenFill>
            </a:ext>
          </a:extLst>
        </p:spPr>
      </p:pic>
      <p:sp>
        <p:nvSpPr>
          <p:cNvPr id="5" name="TekstSylinder 4">
            <a:extLst>
              <a:ext uri="{FF2B5EF4-FFF2-40B4-BE49-F238E27FC236}">
                <a16:creationId xmlns:a16="http://schemas.microsoft.com/office/drawing/2014/main" id="{92936FF0-B0C3-4AE6-B73A-651AE10311E0}"/>
              </a:ext>
            </a:extLst>
          </p:cNvPr>
          <p:cNvSpPr txBox="1"/>
          <p:nvPr/>
        </p:nvSpPr>
        <p:spPr>
          <a:xfrm>
            <a:off x="4177553" y="2753036"/>
            <a:ext cx="7395882" cy="2585323"/>
          </a:xfrm>
          <a:prstGeom prst="rect">
            <a:avLst/>
          </a:prstGeom>
          <a:noFill/>
        </p:spPr>
        <p:txBody>
          <a:bodyPr wrap="square" rtlCol="0">
            <a:spAutoFit/>
          </a:bodyPr>
          <a:lstStyle/>
          <a:p>
            <a:r>
              <a:rPr lang="en-US" sz="1800" b="1" i="0" u="none" strike="noStrike" dirty="0">
                <a:solidFill>
                  <a:srgbClr val="000000"/>
                </a:solidFill>
                <a:effectLst/>
                <a:latin typeface="Arial" panose="020B0604020202020204" pitchFamily="34" charset="0"/>
              </a:rPr>
              <a:t>Cultural heritage is:</a:t>
            </a:r>
          </a:p>
          <a:p>
            <a:endParaRPr lang="en-US" sz="1800" b="1" i="0" u="none" strike="noStrike" dirty="0">
              <a:solidFill>
                <a:srgbClr val="000000"/>
              </a:solidFill>
              <a:effectLst/>
              <a:latin typeface="Arial" panose="020B0604020202020204" pitchFamily="34" charset="0"/>
            </a:endParaRPr>
          </a:p>
          <a:p>
            <a:pPr marL="285750" indent="-285750">
              <a:buFontTx/>
              <a:buChar char="-"/>
            </a:pPr>
            <a:r>
              <a:rPr lang="en-US" dirty="0">
                <a:solidFill>
                  <a:srgbClr val="000000"/>
                </a:solidFill>
                <a:latin typeface="Arial" panose="020B0604020202020204" pitchFamily="34" charset="0"/>
              </a:rPr>
              <a:t>A</a:t>
            </a:r>
            <a:r>
              <a:rPr lang="en-US" sz="1800" b="0" i="0" u="none" strike="noStrike" dirty="0">
                <a:solidFill>
                  <a:srgbClr val="000000"/>
                </a:solidFill>
                <a:effectLst/>
                <a:latin typeface="Arial" panose="020B0604020202020204" pitchFamily="34" charset="0"/>
              </a:rPr>
              <a:t> peak into the past and an inspiration for the future</a:t>
            </a:r>
          </a:p>
          <a:p>
            <a:endParaRPr lang="en-US" sz="1800" b="0" i="0" u="none" strike="noStrike" dirty="0">
              <a:solidFill>
                <a:srgbClr val="000000"/>
              </a:solidFill>
              <a:effectLst/>
              <a:latin typeface="Arial" panose="020B0604020202020204" pitchFamily="34" charset="0"/>
            </a:endParaRPr>
          </a:p>
          <a:p>
            <a:pPr marL="285750" indent="-285750">
              <a:buFontTx/>
              <a:buChar char="-"/>
            </a:pPr>
            <a:r>
              <a:rPr lang="en-US" dirty="0">
                <a:solidFill>
                  <a:srgbClr val="000000"/>
                </a:solidFill>
                <a:latin typeface="Arial" panose="020B0604020202020204" pitchFamily="34" charset="0"/>
              </a:rPr>
              <a:t>Makes</a:t>
            </a:r>
            <a:r>
              <a:rPr lang="en-US" sz="1800" b="0" i="0" u="none" strike="noStrike" dirty="0">
                <a:solidFill>
                  <a:srgbClr val="000000"/>
                </a:solidFill>
                <a:effectLst/>
                <a:latin typeface="Arial" panose="020B0604020202020204" pitchFamily="34" charset="0"/>
              </a:rPr>
              <a:t> teaching exciting, engaging and different</a:t>
            </a:r>
          </a:p>
          <a:p>
            <a:endParaRPr lang="en-US" sz="1800" b="0" i="0" u="none" strike="noStrike" dirty="0">
              <a:solidFill>
                <a:srgbClr val="000000"/>
              </a:solidFill>
              <a:effectLst/>
              <a:latin typeface="Arial" panose="020B0604020202020204" pitchFamily="34" charset="0"/>
            </a:endParaRPr>
          </a:p>
          <a:p>
            <a:pPr marL="285750" indent="-285750">
              <a:buFontTx/>
              <a:buChar char="-"/>
            </a:pPr>
            <a:r>
              <a:rPr lang="en-US" dirty="0">
                <a:solidFill>
                  <a:srgbClr val="000000"/>
                </a:solidFill>
                <a:latin typeface="Arial" panose="020B0604020202020204" pitchFamily="34" charset="0"/>
              </a:rPr>
              <a:t>With </a:t>
            </a:r>
            <a:r>
              <a:rPr lang="en-US" sz="1800" b="0" i="0" u="none" strike="noStrike" dirty="0">
                <a:solidFill>
                  <a:srgbClr val="000000"/>
                </a:solidFill>
                <a:effectLst/>
                <a:latin typeface="Arial" panose="020B0604020202020204" pitchFamily="34" charset="0"/>
              </a:rPr>
              <a:t>ready-made teaching tasks </a:t>
            </a:r>
          </a:p>
          <a:p>
            <a:endParaRPr lang="en-US" sz="1800" b="0" i="0" u="none" strike="noStrike" dirty="0">
              <a:solidFill>
                <a:srgbClr val="000000"/>
              </a:solidFill>
              <a:effectLst/>
              <a:latin typeface="Arial" panose="020B0604020202020204" pitchFamily="34" charset="0"/>
            </a:endParaRPr>
          </a:p>
          <a:p>
            <a:pPr marL="285750" indent="-285750">
              <a:buFontTx/>
              <a:buChar char="-"/>
            </a:pPr>
            <a:r>
              <a:rPr lang="en-US" sz="1800" b="0" i="0" u="none" strike="noStrike" dirty="0">
                <a:solidFill>
                  <a:srgbClr val="000000"/>
                </a:solidFill>
                <a:effectLst/>
                <a:latin typeface="Arial" panose="020B0604020202020204" pitchFamily="34" charset="0"/>
              </a:rPr>
              <a:t>A number of subjects that meet the curriculum’s competence targets</a:t>
            </a:r>
            <a:endParaRPr lang="nb-NO" dirty="0"/>
          </a:p>
        </p:txBody>
      </p:sp>
    </p:spTree>
    <p:extLst>
      <p:ext uri="{BB962C8B-B14F-4D97-AF65-F5344CB8AC3E}">
        <p14:creationId xmlns:p14="http://schemas.microsoft.com/office/powerpoint/2010/main" val="1910787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3A923A33-68A1-4A00-A5F9-39AEC76080A7}"/>
              </a:ext>
            </a:extLst>
          </p:cNvPr>
          <p:cNvPicPr>
            <a:picLocks noChangeAspect="1"/>
          </p:cNvPicPr>
          <p:nvPr/>
        </p:nvPicPr>
        <p:blipFill rotWithShape="1">
          <a:blip r:embed="rId2"/>
          <a:srcRect l="18418" t="14008" r="19683" b="24388"/>
          <a:stretch/>
        </p:blipFill>
        <p:spPr>
          <a:xfrm>
            <a:off x="4429401" y="2511708"/>
            <a:ext cx="7357272" cy="4118718"/>
          </a:xfrm>
          <a:prstGeom prst="rect">
            <a:avLst/>
          </a:prstGeom>
        </p:spPr>
      </p:pic>
      <p:pic>
        <p:nvPicPr>
          <p:cNvPr id="8" name="Picture 2">
            <a:extLst>
              <a:ext uri="{FF2B5EF4-FFF2-40B4-BE49-F238E27FC236}">
                <a16:creationId xmlns:a16="http://schemas.microsoft.com/office/drawing/2014/main" id="{852685BE-FA6F-4FCB-BF03-0BBCFE63F22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67048"/>
          <a:stretch/>
        </p:blipFill>
        <p:spPr bwMode="auto">
          <a:xfrm>
            <a:off x="717631" y="4896382"/>
            <a:ext cx="3209832" cy="1734044"/>
          </a:xfrm>
          <a:prstGeom prst="rect">
            <a:avLst/>
          </a:prstGeom>
          <a:noFill/>
          <a:extLst>
            <a:ext uri="{909E8E84-426E-40DD-AFC4-6F175D3DCCD1}">
              <a14:hiddenFill xmlns:a14="http://schemas.microsoft.com/office/drawing/2010/main">
                <a:solidFill>
                  <a:srgbClr val="FFFFFF"/>
                </a:solidFill>
              </a14:hiddenFill>
            </a:ext>
          </a:extLst>
        </p:spPr>
      </p:pic>
      <p:sp>
        <p:nvSpPr>
          <p:cNvPr id="9" name="Tittel 8">
            <a:extLst>
              <a:ext uri="{FF2B5EF4-FFF2-40B4-BE49-F238E27FC236}">
                <a16:creationId xmlns:a16="http://schemas.microsoft.com/office/drawing/2014/main" id="{B590AF6F-FEAA-4175-B9B2-7CCC64DD05CD}"/>
              </a:ext>
            </a:extLst>
          </p:cNvPr>
          <p:cNvSpPr>
            <a:spLocks noGrp="1"/>
          </p:cNvSpPr>
          <p:nvPr>
            <p:ph type="title"/>
          </p:nvPr>
        </p:nvSpPr>
        <p:spPr>
          <a:xfrm>
            <a:off x="405327" y="486138"/>
            <a:ext cx="8754106" cy="2025570"/>
          </a:xfrm>
        </p:spPr>
        <p:txBody>
          <a:bodyPr>
            <a:normAutofit fontScale="90000"/>
          </a:bodyPr>
          <a:lstStyle/>
          <a:p>
            <a:r>
              <a:rPr lang="nb-NO" sz="6000" dirty="0"/>
              <a:t>CULTURAL HERITAGE</a:t>
            </a:r>
            <a:br>
              <a:rPr lang="nb-NO" dirty="0"/>
            </a:br>
            <a:r>
              <a:rPr lang="nb-NO" sz="1600" dirty="0"/>
              <a:t>  </a:t>
            </a:r>
            <a:r>
              <a:rPr lang="nb-NO" sz="2000" b="1" dirty="0"/>
              <a:t> </a:t>
            </a:r>
            <a:br>
              <a:rPr lang="nb-NO" sz="2000" b="1" dirty="0"/>
            </a:br>
            <a:r>
              <a:rPr lang="nb-NO" sz="2000" b="1" dirty="0"/>
              <a:t>TRACES OF PREVIOUS GENERATIONS</a:t>
            </a:r>
            <a:br>
              <a:rPr lang="nb-NO" sz="2000" b="1" dirty="0"/>
            </a:br>
            <a:br>
              <a:rPr lang="nb-NO" sz="2000" b="1" dirty="0"/>
            </a:br>
            <a:r>
              <a:rPr lang="nb-NO" sz="2000" b="1" dirty="0"/>
              <a:t>+ ACTIVE USE AND TRADITIONS IN OUR TIME</a:t>
            </a:r>
            <a:br>
              <a:rPr lang="nb-NO" sz="2000" b="1" dirty="0"/>
            </a:br>
            <a:br>
              <a:rPr lang="nb-NO" sz="2000" b="1" dirty="0"/>
            </a:br>
            <a:r>
              <a:rPr lang="nb-NO" sz="2000" b="1" dirty="0"/>
              <a:t>= VALUEABLE HERITAGE FOR THE FUTURE</a:t>
            </a:r>
            <a:br>
              <a:rPr lang="nb-NO" dirty="0"/>
            </a:br>
            <a:endParaRPr lang="nb-NO" dirty="0"/>
          </a:p>
        </p:txBody>
      </p:sp>
    </p:spTree>
    <p:extLst>
      <p:ext uri="{BB962C8B-B14F-4D97-AF65-F5344CB8AC3E}">
        <p14:creationId xmlns:p14="http://schemas.microsoft.com/office/powerpoint/2010/main" val="2179269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8596970-A2F0-42B9-8A7A-2FE8088893C5}"/>
              </a:ext>
            </a:extLst>
          </p:cNvPr>
          <p:cNvSpPr>
            <a:spLocks noGrp="1"/>
          </p:cNvSpPr>
          <p:nvPr>
            <p:ph type="title"/>
          </p:nvPr>
        </p:nvSpPr>
        <p:spPr/>
        <p:txBody>
          <a:bodyPr/>
          <a:lstStyle/>
          <a:p>
            <a:endParaRPr lang="nb-NO" dirty="0"/>
          </a:p>
        </p:txBody>
      </p:sp>
      <p:sp>
        <p:nvSpPr>
          <p:cNvPr id="3" name="Plassholder for innhold 2">
            <a:extLst>
              <a:ext uri="{FF2B5EF4-FFF2-40B4-BE49-F238E27FC236}">
                <a16:creationId xmlns:a16="http://schemas.microsoft.com/office/drawing/2014/main" id="{6C768E43-B9EE-4CCA-B388-C0E4414DF238}"/>
              </a:ext>
            </a:extLst>
          </p:cNvPr>
          <p:cNvSpPr>
            <a:spLocks noGrp="1"/>
          </p:cNvSpPr>
          <p:nvPr>
            <p:ph idx="1"/>
          </p:nvPr>
        </p:nvSpPr>
        <p:spPr/>
        <p:txBody>
          <a:bodyPr/>
          <a:lstStyle/>
          <a:p>
            <a:endParaRPr lang="nb-NO"/>
          </a:p>
        </p:txBody>
      </p:sp>
    </p:spTree>
    <p:extLst>
      <p:ext uri="{BB962C8B-B14F-4D97-AF65-F5344CB8AC3E}">
        <p14:creationId xmlns:p14="http://schemas.microsoft.com/office/powerpoint/2010/main" val="2887018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861A304-5B21-4512-8516-A7D0700E70F4}"/>
              </a:ext>
            </a:extLst>
          </p:cNvPr>
          <p:cNvSpPr>
            <a:spLocks noGrp="1"/>
          </p:cNvSpPr>
          <p:nvPr>
            <p:ph type="title"/>
          </p:nvPr>
        </p:nvSpPr>
        <p:spPr>
          <a:xfrm>
            <a:off x="4061010" y="365125"/>
            <a:ext cx="7292789" cy="1325563"/>
          </a:xfrm>
        </p:spPr>
        <p:txBody>
          <a:bodyPr>
            <a:normAutofit/>
          </a:bodyPr>
          <a:lstStyle/>
          <a:p>
            <a:r>
              <a:rPr lang="en-US" sz="2800" b="1" i="0" u="none" strike="noStrike" dirty="0">
                <a:solidFill>
                  <a:srgbClr val="000000"/>
                </a:solidFill>
                <a:effectLst/>
                <a:latin typeface="Arial" panose="020B0604020202020204" pitchFamily="34" charset="0"/>
              </a:rPr>
              <a:t>Welcome to the Cultural Heritage School!</a:t>
            </a:r>
            <a:endParaRPr lang="nb-NO" sz="2800" dirty="0"/>
          </a:p>
        </p:txBody>
      </p:sp>
      <p:sp>
        <p:nvSpPr>
          <p:cNvPr id="3" name="Plassholder for innhold 2">
            <a:extLst>
              <a:ext uri="{FF2B5EF4-FFF2-40B4-BE49-F238E27FC236}">
                <a16:creationId xmlns:a16="http://schemas.microsoft.com/office/drawing/2014/main" id="{AB9CD6E8-B3AC-433C-AACD-B3CC79A6E141}"/>
              </a:ext>
            </a:extLst>
          </p:cNvPr>
          <p:cNvSpPr>
            <a:spLocks noGrp="1"/>
          </p:cNvSpPr>
          <p:nvPr>
            <p:ph idx="1"/>
          </p:nvPr>
        </p:nvSpPr>
        <p:spPr>
          <a:xfrm>
            <a:off x="4061012" y="1825625"/>
            <a:ext cx="7292788" cy="4351338"/>
          </a:xfrm>
        </p:spPr>
        <p:txBody>
          <a:bodyPr/>
          <a:lstStyle/>
          <a:p>
            <a:r>
              <a:rPr lang="en-US" sz="1800" b="1" i="0" u="none" strike="noStrike" dirty="0">
                <a:solidFill>
                  <a:srgbClr val="000000"/>
                </a:solidFill>
                <a:effectLst/>
                <a:latin typeface="Arial" panose="020B0604020202020204" pitchFamily="34" charset="0"/>
              </a:rPr>
              <a:t>The teaching tasks on this learning platform:</a:t>
            </a:r>
          </a:p>
          <a:p>
            <a:pPr marL="0" indent="0">
              <a:buNone/>
            </a:pPr>
            <a:endParaRPr lang="en-US" sz="1600" b="0" i="0" u="none" strike="noStrike" dirty="0">
              <a:solidFill>
                <a:srgbClr val="000000"/>
              </a:solidFill>
              <a:effectLst/>
              <a:latin typeface="Arial" panose="020B0604020202020204" pitchFamily="34" charset="0"/>
            </a:endParaRPr>
          </a:p>
          <a:p>
            <a:pPr lvl="1"/>
            <a:r>
              <a:rPr lang="en-US" sz="1600" dirty="0">
                <a:solidFill>
                  <a:srgbClr val="000000"/>
                </a:solidFill>
                <a:latin typeface="Arial" panose="020B0604020202020204" pitchFamily="34" charset="0"/>
              </a:rPr>
              <a:t>D</a:t>
            </a:r>
            <a:r>
              <a:rPr lang="en-US" sz="1600" b="0" i="0" u="none" strike="noStrike" dirty="0">
                <a:solidFill>
                  <a:srgbClr val="000000"/>
                </a:solidFill>
                <a:effectLst/>
                <a:latin typeface="Arial" panose="020B0604020202020204" pitchFamily="34" charset="0"/>
              </a:rPr>
              <a:t>eveloped to stimulate the joy of creation, commitment and the urge to explore</a:t>
            </a:r>
          </a:p>
          <a:p>
            <a:pPr marL="457200" lvl="1" indent="0">
              <a:buNone/>
            </a:pPr>
            <a:endParaRPr lang="en-US" sz="1600" b="0" i="0" u="none" strike="noStrike" dirty="0">
              <a:solidFill>
                <a:srgbClr val="000000"/>
              </a:solidFill>
              <a:effectLst/>
              <a:latin typeface="Arial" panose="020B0604020202020204" pitchFamily="34" charset="0"/>
            </a:endParaRPr>
          </a:p>
          <a:p>
            <a:pPr lvl="1"/>
            <a:r>
              <a:rPr lang="en-US" sz="1600" dirty="0">
                <a:solidFill>
                  <a:srgbClr val="000000"/>
                </a:solidFill>
                <a:latin typeface="Arial" panose="020B0604020202020204" pitchFamily="34" charset="0"/>
              </a:rPr>
              <a:t>A</a:t>
            </a:r>
            <a:r>
              <a:rPr lang="en-US" sz="1600" b="0" i="0" u="none" strike="noStrike" dirty="0">
                <a:solidFill>
                  <a:srgbClr val="000000"/>
                </a:solidFill>
                <a:effectLst/>
                <a:latin typeface="Arial" panose="020B0604020202020204" pitchFamily="34" charset="0"/>
              </a:rPr>
              <a:t>llow the students to discover and learn from the traces left by people who have lived in Norway before us</a:t>
            </a:r>
          </a:p>
          <a:p>
            <a:pPr marL="457200" lvl="1" indent="0">
              <a:buNone/>
            </a:pPr>
            <a:endParaRPr lang="en-US" sz="1600" b="0" i="0" u="none" strike="noStrike" dirty="0">
              <a:solidFill>
                <a:srgbClr val="000000"/>
              </a:solidFill>
              <a:effectLst/>
              <a:latin typeface="Arial" panose="020B0604020202020204" pitchFamily="34" charset="0"/>
            </a:endParaRPr>
          </a:p>
          <a:p>
            <a:pPr lvl="1"/>
            <a:r>
              <a:rPr lang="en-US" sz="1600" b="0" i="0" u="none" strike="noStrike" dirty="0">
                <a:solidFill>
                  <a:srgbClr val="000000"/>
                </a:solidFill>
                <a:effectLst/>
                <a:latin typeface="Arial" panose="020B0604020202020204" pitchFamily="34" charset="0"/>
              </a:rPr>
              <a:t>Some tasks train students to assess whether the information they find can be trusted</a:t>
            </a:r>
          </a:p>
          <a:p>
            <a:pPr marL="457200" lvl="1" indent="0">
              <a:buNone/>
            </a:pPr>
            <a:endParaRPr lang="en-US" sz="1600" b="0" i="0" u="none" strike="noStrike" dirty="0">
              <a:solidFill>
                <a:srgbClr val="000000"/>
              </a:solidFill>
              <a:effectLst/>
              <a:latin typeface="Arial" panose="020B0604020202020204" pitchFamily="34" charset="0"/>
            </a:endParaRPr>
          </a:p>
          <a:p>
            <a:pPr lvl="1"/>
            <a:r>
              <a:rPr lang="en-US" sz="1600" b="0" i="0" u="none" strike="noStrike" dirty="0">
                <a:solidFill>
                  <a:srgbClr val="000000"/>
                </a:solidFill>
                <a:effectLst/>
                <a:latin typeface="Arial" panose="020B0604020202020204" pitchFamily="34" charset="0"/>
              </a:rPr>
              <a:t>In other tasks, students present cultural heritage or their own family by creating digital books, films or computer games</a:t>
            </a:r>
          </a:p>
          <a:p>
            <a:pPr marL="457200" lvl="1" indent="0">
              <a:buNone/>
            </a:pPr>
            <a:endParaRPr lang="en-US" sz="1600" b="0" i="0" u="none" strike="noStrike" dirty="0">
              <a:solidFill>
                <a:srgbClr val="000000"/>
              </a:solidFill>
              <a:effectLst/>
              <a:latin typeface="Arial" panose="020B0604020202020204" pitchFamily="34" charset="0"/>
            </a:endParaRPr>
          </a:p>
          <a:p>
            <a:pPr lvl="1"/>
            <a:r>
              <a:rPr lang="en-US" sz="1600" b="0" i="0" u="none" strike="noStrike" dirty="0">
                <a:solidFill>
                  <a:srgbClr val="000000"/>
                </a:solidFill>
                <a:effectLst/>
                <a:latin typeface="Arial" panose="020B0604020202020204" pitchFamily="34" charset="0"/>
              </a:rPr>
              <a:t>On the assignment page you will find teaching plans for various grade levels and a number of subjects</a:t>
            </a:r>
            <a:endParaRPr lang="nb-NO" sz="1600" dirty="0"/>
          </a:p>
        </p:txBody>
      </p:sp>
      <p:pic>
        <p:nvPicPr>
          <p:cNvPr id="4" name="Picture 6">
            <a:extLst>
              <a:ext uri="{FF2B5EF4-FFF2-40B4-BE49-F238E27FC236}">
                <a16:creationId xmlns:a16="http://schemas.microsoft.com/office/drawing/2014/main" id="{007434CD-1725-4C84-8BEE-2D8D95C967C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0" y="365126"/>
            <a:ext cx="3057941" cy="581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287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3F9C8B7-BC8B-4410-A5EF-CC20BE793204}"/>
              </a:ext>
            </a:extLst>
          </p:cNvPr>
          <p:cNvSpPr>
            <a:spLocks noGrp="1"/>
          </p:cNvSpPr>
          <p:nvPr>
            <p:ph type="title"/>
          </p:nvPr>
        </p:nvSpPr>
        <p:spPr>
          <a:xfrm>
            <a:off x="4778188" y="365125"/>
            <a:ext cx="6575612" cy="1325563"/>
          </a:xfrm>
        </p:spPr>
        <p:txBody>
          <a:bodyPr>
            <a:normAutofit/>
          </a:bodyPr>
          <a:lstStyle/>
          <a:p>
            <a:r>
              <a:rPr lang="en-US" sz="2800" b="1" i="0" u="none" strike="noStrike" dirty="0">
                <a:solidFill>
                  <a:srgbClr val="000000"/>
                </a:solidFill>
                <a:effectLst/>
                <a:latin typeface="Arial" panose="020B0604020202020204" pitchFamily="34" charset="0"/>
              </a:rPr>
              <a:t>Tips for using the website in teaching</a:t>
            </a:r>
            <a:endParaRPr lang="nb-NO" sz="2800" dirty="0"/>
          </a:p>
        </p:txBody>
      </p:sp>
      <p:sp>
        <p:nvSpPr>
          <p:cNvPr id="3" name="Plassholder for innhold 2">
            <a:extLst>
              <a:ext uri="{FF2B5EF4-FFF2-40B4-BE49-F238E27FC236}">
                <a16:creationId xmlns:a16="http://schemas.microsoft.com/office/drawing/2014/main" id="{63F51D36-30D9-47EE-9FD9-951F739FB7B9}"/>
              </a:ext>
            </a:extLst>
          </p:cNvPr>
          <p:cNvSpPr>
            <a:spLocks noGrp="1"/>
          </p:cNvSpPr>
          <p:nvPr>
            <p:ph idx="1"/>
          </p:nvPr>
        </p:nvSpPr>
        <p:spPr>
          <a:xfrm>
            <a:off x="4778186" y="1825625"/>
            <a:ext cx="6575613" cy="4351338"/>
          </a:xfrm>
        </p:spPr>
        <p:txBody>
          <a:bodyPr/>
          <a:lstStyle/>
          <a:p>
            <a:r>
              <a:rPr lang="en-US" sz="1800" b="1" i="0" u="none" strike="noStrike" dirty="0">
                <a:solidFill>
                  <a:srgbClr val="000000"/>
                </a:solidFill>
                <a:effectLst/>
                <a:latin typeface="Arial" panose="020B0604020202020204" pitchFamily="34" charset="0"/>
              </a:rPr>
              <a:t>The assignments you will find on this website:</a:t>
            </a:r>
          </a:p>
          <a:p>
            <a:pPr marL="0" indent="0">
              <a:buNone/>
            </a:pPr>
            <a:endParaRPr lang="en-US" sz="1800" b="0" i="0" u="none" strike="noStrike" dirty="0">
              <a:solidFill>
                <a:srgbClr val="000000"/>
              </a:solidFill>
              <a:effectLst/>
              <a:latin typeface="Arial" panose="020B0604020202020204" pitchFamily="34" charset="0"/>
            </a:endParaRPr>
          </a:p>
          <a:p>
            <a:pPr lvl="1"/>
            <a:r>
              <a:rPr lang="en-US" sz="1600" dirty="0">
                <a:solidFill>
                  <a:srgbClr val="000000"/>
                </a:solidFill>
                <a:latin typeface="Arial" panose="020B0604020202020204" pitchFamily="34" charset="0"/>
              </a:rPr>
              <a:t>A</a:t>
            </a:r>
            <a:r>
              <a:rPr lang="en-US" sz="1600" b="0" i="0" u="none" strike="noStrike" dirty="0">
                <a:solidFill>
                  <a:srgbClr val="000000"/>
                </a:solidFill>
                <a:effectLst/>
                <a:latin typeface="Arial" panose="020B0604020202020204" pitchFamily="34" charset="0"/>
              </a:rPr>
              <a:t>re sorted by school subject and recommended year level for the students</a:t>
            </a:r>
          </a:p>
          <a:p>
            <a:pPr marL="457200" lvl="1" indent="0">
              <a:buNone/>
            </a:pPr>
            <a:endParaRPr lang="en-US" sz="1600" b="0" i="0" u="none" strike="noStrike" dirty="0">
              <a:solidFill>
                <a:srgbClr val="000000"/>
              </a:solidFill>
              <a:effectLst/>
              <a:latin typeface="Arial" panose="020B0604020202020204" pitchFamily="34" charset="0"/>
            </a:endParaRPr>
          </a:p>
          <a:p>
            <a:pPr lvl="1"/>
            <a:r>
              <a:rPr lang="en-US" sz="1600" b="0" i="0" u="none" strike="noStrike" dirty="0">
                <a:solidFill>
                  <a:srgbClr val="000000"/>
                </a:solidFill>
                <a:effectLst/>
                <a:latin typeface="Arial" panose="020B0604020202020204" pitchFamily="34" charset="0"/>
              </a:rPr>
              <a:t>In some tasks, it is stated which competence targets in the curriculum are fulfilled through the work. </a:t>
            </a:r>
          </a:p>
          <a:p>
            <a:pPr marL="457200" lvl="1" indent="0">
              <a:buNone/>
            </a:pPr>
            <a:endParaRPr lang="en-US" sz="1600" b="0" i="0" u="none" strike="noStrike" dirty="0">
              <a:solidFill>
                <a:srgbClr val="000000"/>
              </a:solidFill>
              <a:effectLst/>
              <a:latin typeface="Arial" panose="020B0604020202020204" pitchFamily="34" charset="0"/>
            </a:endParaRPr>
          </a:p>
          <a:p>
            <a:pPr lvl="1"/>
            <a:r>
              <a:rPr lang="en-US" sz="1600" dirty="0">
                <a:solidFill>
                  <a:srgbClr val="000000"/>
                </a:solidFill>
                <a:latin typeface="Arial" panose="020B0604020202020204" pitchFamily="34" charset="0"/>
              </a:rPr>
              <a:t>A</a:t>
            </a:r>
            <a:r>
              <a:rPr lang="en-US" sz="1600" b="0" i="0" u="none" strike="noStrike" dirty="0">
                <a:solidFill>
                  <a:srgbClr val="000000"/>
                </a:solidFill>
                <a:effectLst/>
                <a:latin typeface="Arial" panose="020B0604020202020204" pitchFamily="34" charset="0"/>
              </a:rPr>
              <a:t>lso tasks without competence targets </a:t>
            </a:r>
          </a:p>
          <a:p>
            <a:pPr marL="457200" lvl="1" indent="0">
              <a:buNone/>
            </a:pPr>
            <a:endParaRPr lang="en-US" sz="1600" b="0" i="0" u="none" strike="noStrike" dirty="0">
              <a:solidFill>
                <a:srgbClr val="000000"/>
              </a:solidFill>
              <a:effectLst/>
              <a:latin typeface="Arial" panose="020B0604020202020204" pitchFamily="34" charset="0"/>
            </a:endParaRPr>
          </a:p>
          <a:p>
            <a:pPr lvl="2"/>
            <a:r>
              <a:rPr lang="en-US" sz="1400" b="0" i="0" u="none" strike="noStrike" dirty="0">
                <a:solidFill>
                  <a:srgbClr val="000000"/>
                </a:solidFill>
                <a:effectLst/>
                <a:latin typeface="Arial" panose="020B0604020202020204" pitchFamily="34" charset="0"/>
              </a:rPr>
              <a:t>will nevertheless be of great benefit to the pupils' development of and understanding of their own identity and our common cultural tradition.</a:t>
            </a:r>
            <a:endParaRPr lang="nb-NO" sz="1400" dirty="0"/>
          </a:p>
        </p:txBody>
      </p:sp>
      <p:pic>
        <p:nvPicPr>
          <p:cNvPr id="9218" name="Picture 2">
            <a:extLst>
              <a:ext uri="{FF2B5EF4-FFF2-40B4-BE49-F238E27FC236}">
                <a16:creationId xmlns:a16="http://schemas.microsoft.com/office/drawing/2014/main" id="{0B731541-D240-4ECA-B414-0D6276701BC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8201" y="365125"/>
            <a:ext cx="3741370" cy="5811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86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44523C2-99B3-4E58-9734-5F38906CA4DE}"/>
              </a:ext>
            </a:extLst>
          </p:cNvPr>
          <p:cNvSpPr>
            <a:spLocks noGrp="1"/>
          </p:cNvSpPr>
          <p:nvPr>
            <p:ph type="title"/>
          </p:nvPr>
        </p:nvSpPr>
        <p:spPr/>
        <p:txBody>
          <a:bodyPr/>
          <a:lstStyle/>
          <a:p>
            <a:endParaRPr lang="nb-NO" dirty="0"/>
          </a:p>
        </p:txBody>
      </p:sp>
      <p:pic>
        <p:nvPicPr>
          <p:cNvPr id="10242" name="Picture 2">
            <a:extLst>
              <a:ext uri="{FF2B5EF4-FFF2-40B4-BE49-F238E27FC236}">
                <a16:creationId xmlns:a16="http://schemas.microsoft.com/office/drawing/2014/main" id="{B3BA940B-2A64-4DFA-B3B7-63F15043CE1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3108" t="25491" r="2160" b="1956"/>
          <a:stretch/>
        </p:blipFill>
        <p:spPr bwMode="auto">
          <a:xfrm>
            <a:off x="838200" y="185831"/>
            <a:ext cx="3415554" cy="363724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CA57E1E1-0DD0-4E47-972D-75972917B325}"/>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l="3953" t="12115" r="3482" b="1982"/>
          <a:stretch/>
        </p:blipFill>
        <p:spPr bwMode="auto">
          <a:xfrm>
            <a:off x="4368640" y="185831"/>
            <a:ext cx="3264153" cy="488088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3406533A-B517-47A5-9B7A-67CBC178E57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391" t="19249" r="2925" b="2982"/>
          <a:stretch/>
        </p:blipFill>
        <p:spPr bwMode="auto">
          <a:xfrm>
            <a:off x="7823361" y="189769"/>
            <a:ext cx="3603897" cy="3983971"/>
          </a:xfrm>
          <a:prstGeom prst="rect">
            <a:avLst/>
          </a:prstGeom>
          <a:noFill/>
          <a:extLst>
            <a:ext uri="{909E8E84-426E-40DD-AFC4-6F175D3DCCD1}">
              <a14:hiddenFill xmlns:a14="http://schemas.microsoft.com/office/drawing/2010/main">
                <a:solidFill>
                  <a:srgbClr val="FFFFFF"/>
                </a:solidFill>
              </a14:hiddenFill>
            </a:ext>
          </a:extLst>
        </p:spPr>
      </p:pic>
      <p:sp>
        <p:nvSpPr>
          <p:cNvPr id="4" name="TekstSylinder 3">
            <a:extLst>
              <a:ext uri="{FF2B5EF4-FFF2-40B4-BE49-F238E27FC236}">
                <a16:creationId xmlns:a16="http://schemas.microsoft.com/office/drawing/2014/main" id="{5CE37DF3-0DF2-4F28-BDC4-33645FA286FE}"/>
              </a:ext>
            </a:extLst>
          </p:cNvPr>
          <p:cNvSpPr txBox="1"/>
          <p:nvPr/>
        </p:nvSpPr>
        <p:spPr>
          <a:xfrm>
            <a:off x="7823361" y="4281440"/>
            <a:ext cx="4180380" cy="1877437"/>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3: Teaching assignments</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Go on a treasure hunt in the cultural heritage - with teaching tasks developed for a number of subjects and all year levels!</a:t>
            </a:r>
            <a:endParaRPr lang="en-US" sz="1600" b="0" dirty="0">
              <a:effectLst/>
            </a:endParaRPr>
          </a:p>
          <a:p>
            <a:br>
              <a:rPr lang="en-US" dirty="0"/>
            </a:br>
            <a:endParaRPr lang="nb-NO" dirty="0"/>
          </a:p>
        </p:txBody>
      </p:sp>
      <p:sp>
        <p:nvSpPr>
          <p:cNvPr id="5" name="TekstSylinder 4">
            <a:extLst>
              <a:ext uri="{FF2B5EF4-FFF2-40B4-BE49-F238E27FC236}">
                <a16:creationId xmlns:a16="http://schemas.microsoft.com/office/drawing/2014/main" id="{E884CD7A-E076-45E6-9E5F-014983DE0599}"/>
              </a:ext>
            </a:extLst>
          </p:cNvPr>
          <p:cNvSpPr txBox="1"/>
          <p:nvPr/>
        </p:nvSpPr>
        <p:spPr>
          <a:xfrm>
            <a:off x="4368640" y="5164704"/>
            <a:ext cx="3735455" cy="2123658"/>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2: Immersion in cultural heritage near you</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Let the students click on the map of Norway and discover the rich cultural heritage where they live.</a:t>
            </a:r>
            <a:endParaRPr lang="en-US" sz="1600" b="0" dirty="0">
              <a:effectLst/>
            </a:endParaRPr>
          </a:p>
          <a:p>
            <a:br>
              <a:rPr lang="en-US" dirty="0"/>
            </a:br>
            <a:endParaRPr lang="nb-NO" dirty="0"/>
          </a:p>
        </p:txBody>
      </p:sp>
      <p:sp>
        <p:nvSpPr>
          <p:cNvPr id="6" name="TekstSylinder 5">
            <a:extLst>
              <a:ext uri="{FF2B5EF4-FFF2-40B4-BE49-F238E27FC236}">
                <a16:creationId xmlns:a16="http://schemas.microsoft.com/office/drawing/2014/main" id="{21E17894-0B7E-4528-8C00-9F27E3F78544}"/>
              </a:ext>
            </a:extLst>
          </p:cNvPr>
          <p:cNvSpPr txBox="1"/>
          <p:nvPr/>
        </p:nvSpPr>
        <p:spPr>
          <a:xfrm>
            <a:off x="764742" y="3929161"/>
            <a:ext cx="3489012" cy="2369880"/>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1: Intro to cultural heritage</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What is cultural heritage? What is the value of cultural heritage? So what does this have to do with me? Spin film and become wiser in three minutes!</a:t>
            </a:r>
            <a:endParaRPr lang="en-US" sz="1600" b="0" dirty="0">
              <a:effectLst/>
            </a:endParaRPr>
          </a:p>
          <a:p>
            <a:br>
              <a:rPr lang="en-US" dirty="0"/>
            </a:br>
            <a:endParaRPr lang="nb-NO" dirty="0"/>
          </a:p>
        </p:txBody>
      </p:sp>
    </p:spTree>
    <p:extLst>
      <p:ext uri="{BB962C8B-B14F-4D97-AF65-F5344CB8AC3E}">
        <p14:creationId xmlns:p14="http://schemas.microsoft.com/office/powerpoint/2010/main" val="3117954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521399-A51E-419F-A877-4EB0709A5C17}"/>
              </a:ext>
            </a:extLst>
          </p:cNvPr>
          <p:cNvSpPr>
            <a:spLocks noGrp="1"/>
          </p:cNvSpPr>
          <p:nvPr>
            <p:ph type="title"/>
          </p:nvPr>
        </p:nvSpPr>
        <p:spPr>
          <a:xfrm>
            <a:off x="4338918" y="365125"/>
            <a:ext cx="7014882" cy="1325563"/>
          </a:xfrm>
        </p:spPr>
        <p:txBody>
          <a:bodyPr>
            <a:normAutofit/>
          </a:bodyPr>
          <a:lstStyle/>
          <a:p>
            <a:pPr algn="ctr"/>
            <a:r>
              <a:rPr lang="nb-NO" sz="4000" b="1" dirty="0"/>
              <a:t>WHAT IS CULTURAL HERITAGE?</a:t>
            </a:r>
          </a:p>
        </p:txBody>
      </p:sp>
      <p:sp>
        <p:nvSpPr>
          <p:cNvPr id="3" name="Plassholder for innhold 2">
            <a:extLst>
              <a:ext uri="{FF2B5EF4-FFF2-40B4-BE49-F238E27FC236}">
                <a16:creationId xmlns:a16="http://schemas.microsoft.com/office/drawing/2014/main" id="{0B064D06-C028-4811-BF13-6D0D7854B8B8}"/>
              </a:ext>
            </a:extLst>
          </p:cNvPr>
          <p:cNvSpPr>
            <a:spLocks noGrp="1"/>
          </p:cNvSpPr>
          <p:nvPr>
            <p:ph idx="1"/>
          </p:nvPr>
        </p:nvSpPr>
        <p:spPr>
          <a:xfrm>
            <a:off x="4338918" y="1825625"/>
            <a:ext cx="7014881" cy="4351338"/>
          </a:xfrm>
        </p:spPr>
        <p:txBody>
          <a:bodyPr/>
          <a:lstStyle/>
          <a:p>
            <a:pPr algn="ctr"/>
            <a:r>
              <a:rPr lang="en-US" sz="1800" b="0" i="0" u="none" strike="noStrike" dirty="0">
                <a:solidFill>
                  <a:srgbClr val="000000"/>
                </a:solidFill>
                <a:effectLst/>
                <a:latin typeface="Arial" panose="020B0604020202020204" pitchFamily="34" charset="0"/>
              </a:rPr>
              <a:t>An introduction to Cultural Heritage for Dummies</a:t>
            </a:r>
          </a:p>
          <a:p>
            <a:endParaRPr lang="en-US" sz="1800" dirty="0">
              <a:solidFill>
                <a:srgbClr val="000000"/>
              </a:solidFill>
              <a:latin typeface="Arial" panose="020B0604020202020204" pitchFamily="34" charset="0"/>
              <a:hlinkClick r:id="rId2"/>
            </a:endParaRPr>
          </a:p>
          <a:p>
            <a:endParaRPr lang="en-US" sz="1800" dirty="0">
              <a:solidFill>
                <a:srgbClr val="000000"/>
              </a:solidFill>
              <a:latin typeface="Arial" panose="020B0604020202020204" pitchFamily="34" charset="0"/>
              <a:hlinkClick r:id="rId2"/>
            </a:endParaRPr>
          </a:p>
          <a:p>
            <a:endParaRPr lang="en-US" sz="1800" dirty="0">
              <a:solidFill>
                <a:srgbClr val="000000"/>
              </a:solidFill>
              <a:latin typeface="Arial" panose="020B0604020202020204" pitchFamily="34" charset="0"/>
              <a:hlinkClick r:id="rId2"/>
            </a:endParaRPr>
          </a:p>
          <a:p>
            <a:endParaRPr lang="en-US" sz="1800" dirty="0">
              <a:solidFill>
                <a:srgbClr val="000000"/>
              </a:solidFill>
              <a:latin typeface="Arial" panose="020B0604020202020204" pitchFamily="34" charset="0"/>
              <a:hlinkClick r:id="rId2"/>
            </a:endParaRPr>
          </a:p>
          <a:p>
            <a:endParaRPr lang="en-US" sz="1800" dirty="0">
              <a:solidFill>
                <a:srgbClr val="000000"/>
              </a:solidFill>
              <a:latin typeface="Arial" panose="020B0604020202020204" pitchFamily="34" charset="0"/>
              <a:hlinkClick r:id="rId2"/>
            </a:endParaRPr>
          </a:p>
          <a:p>
            <a:endParaRPr lang="en-US" sz="1800" dirty="0">
              <a:solidFill>
                <a:srgbClr val="000000"/>
              </a:solidFill>
              <a:latin typeface="Arial" panose="020B0604020202020204" pitchFamily="34" charset="0"/>
              <a:hlinkClick r:id="rId2"/>
            </a:endParaRPr>
          </a:p>
          <a:p>
            <a:endParaRPr lang="nb-NO" dirty="0">
              <a:hlinkClick r:id="rId2"/>
            </a:endParaRPr>
          </a:p>
          <a:p>
            <a:endParaRPr lang="nb-NO" sz="1600" dirty="0">
              <a:hlinkClick r:id="rId2"/>
            </a:endParaRPr>
          </a:p>
          <a:p>
            <a:endParaRPr lang="nb-NO" sz="1600" dirty="0">
              <a:hlinkClick r:id="rId2"/>
            </a:endParaRPr>
          </a:p>
          <a:p>
            <a:pPr algn="ctr"/>
            <a:r>
              <a:rPr lang="nb-NO" sz="1600" dirty="0">
                <a:hlinkClick r:id="rId2"/>
              </a:rPr>
              <a:t>https://www.kulturarvskolen.no/kulturarven/#video</a:t>
            </a:r>
            <a:r>
              <a:rPr lang="nb-NO" sz="1600" dirty="0"/>
              <a:t> </a:t>
            </a:r>
          </a:p>
          <a:p>
            <a:endParaRPr lang="nb-NO" dirty="0"/>
          </a:p>
        </p:txBody>
      </p:sp>
      <p:pic>
        <p:nvPicPr>
          <p:cNvPr id="5" name="Bilde 4">
            <a:extLst>
              <a:ext uri="{FF2B5EF4-FFF2-40B4-BE49-F238E27FC236}">
                <a16:creationId xmlns:a16="http://schemas.microsoft.com/office/drawing/2014/main" id="{BEA79ECB-0406-498B-8DD9-67A33368C5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261" t="26622" r="17908" b="9130"/>
          <a:stretch/>
        </p:blipFill>
        <p:spPr>
          <a:xfrm>
            <a:off x="5755338" y="2377737"/>
            <a:ext cx="5207302" cy="2902755"/>
          </a:xfrm>
          <a:prstGeom prst="rect">
            <a:avLst/>
          </a:prstGeom>
        </p:spPr>
      </p:pic>
      <p:pic>
        <p:nvPicPr>
          <p:cNvPr id="7" name="Picture 2">
            <a:extLst>
              <a:ext uri="{FF2B5EF4-FFF2-40B4-BE49-F238E27FC236}">
                <a16:creationId xmlns:a16="http://schemas.microsoft.com/office/drawing/2014/main" id="{C92D1C34-1E76-4277-B029-E5044599A65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3108" t="25491" r="2160" b="1956"/>
          <a:stretch/>
        </p:blipFill>
        <p:spPr bwMode="auto">
          <a:xfrm>
            <a:off x="621307" y="2580072"/>
            <a:ext cx="3415554" cy="3637243"/>
          </a:xfrm>
          <a:prstGeom prst="rect">
            <a:avLst/>
          </a:prstGeom>
          <a:noFill/>
          <a:extLst>
            <a:ext uri="{909E8E84-426E-40DD-AFC4-6F175D3DCCD1}">
              <a14:hiddenFill xmlns:a14="http://schemas.microsoft.com/office/drawing/2010/main">
                <a:solidFill>
                  <a:srgbClr val="FFFFFF"/>
                </a:solidFill>
              </a14:hiddenFill>
            </a:ext>
          </a:extLst>
        </p:spPr>
      </p:pic>
      <p:sp>
        <p:nvSpPr>
          <p:cNvPr id="8" name="TekstSylinder 7">
            <a:extLst>
              <a:ext uri="{FF2B5EF4-FFF2-40B4-BE49-F238E27FC236}">
                <a16:creationId xmlns:a16="http://schemas.microsoft.com/office/drawing/2014/main" id="{10AF029A-E29B-48D5-A228-FE25A33640C5}"/>
              </a:ext>
            </a:extLst>
          </p:cNvPr>
          <p:cNvSpPr txBox="1"/>
          <p:nvPr/>
        </p:nvSpPr>
        <p:spPr>
          <a:xfrm>
            <a:off x="621307" y="640685"/>
            <a:ext cx="3489012" cy="2369880"/>
          </a:xfrm>
          <a:prstGeom prst="rect">
            <a:avLst/>
          </a:prstGeom>
          <a:noFill/>
        </p:spPr>
        <p:txBody>
          <a:bodyPr wrap="square" rtlCol="0">
            <a:spAutoFit/>
          </a:bodyPr>
          <a:lstStyle/>
          <a:p>
            <a:pPr rtl="0">
              <a:spcBef>
                <a:spcPts val="0"/>
              </a:spcBef>
              <a:spcAft>
                <a:spcPts val="0"/>
              </a:spcAft>
            </a:pPr>
            <a:r>
              <a:rPr lang="en-US" sz="1600" b="1" i="0" u="none" strike="noStrike" dirty="0">
                <a:solidFill>
                  <a:srgbClr val="000000"/>
                </a:solidFill>
                <a:effectLst/>
                <a:latin typeface="Arial" panose="020B0604020202020204" pitchFamily="34" charset="0"/>
              </a:rPr>
              <a:t>Step 1: Intro to cultural heritage</a:t>
            </a:r>
            <a:endParaRPr lang="en-US" sz="1600" b="0" dirty="0">
              <a:effectLst/>
            </a:endParaRPr>
          </a:p>
          <a:p>
            <a:pPr rtl="0">
              <a:spcBef>
                <a:spcPts val="0"/>
              </a:spcBef>
              <a:spcAft>
                <a:spcPts val="0"/>
              </a:spcAft>
            </a:pPr>
            <a:br>
              <a:rPr lang="en-US" sz="1600" b="0" dirty="0">
                <a:effectLst/>
              </a:rPr>
            </a:br>
            <a:r>
              <a:rPr lang="en-US" sz="1600" b="0" i="0" u="none" strike="noStrike" dirty="0">
                <a:solidFill>
                  <a:srgbClr val="000000"/>
                </a:solidFill>
                <a:effectLst/>
                <a:latin typeface="Arial" panose="020B0604020202020204" pitchFamily="34" charset="0"/>
              </a:rPr>
              <a:t>What is cultural heritage? What is the value of cultural heritage? So what does this have to do with me? Spin film and become wiser in three minutes!</a:t>
            </a:r>
            <a:endParaRPr lang="en-US" sz="1600" b="0" dirty="0">
              <a:effectLst/>
            </a:endParaRPr>
          </a:p>
          <a:p>
            <a:br>
              <a:rPr lang="en-US" dirty="0"/>
            </a:br>
            <a:endParaRPr lang="nb-NO" dirty="0"/>
          </a:p>
        </p:txBody>
      </p:sp>
    </p:spTree>
    <p:extLst>
      <p:ext uri="{BB962C8B-B14F-4D97-AF65-F5344CB8AC3E}">
        <p14:creationId xmlns:p14="http://schemas.microsoft.com/office/powerpoint/2010/main" val="4044480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84F7DB8-10DF-4FC6-BE10-EE4B35E29752}"/>
              </a:ext>
            </a:extLst>
          </p:cNvPr>
          <p:cNvPicPr>
            <a:picLocks noChangeAspect="1"/>
          </p:cNvPicPr>
          <p:nvPr/>
        </p:nvPicPr>
        <p:blipFill rotWithShape="1">
          <a:blip r:embed="rId2"/>
          <a:srcRect l="20222" t="26773" r="17690" b="9341"/>
          <a:stretch/>
        </p:blipFill>
        <p:spPr>
          <a:xfrm>
            <a:off x="2311078" y="1681128"/>
            <a:ext cx="7569843" cy="4178462"/>
          </a:xfrm>
          <a:prstGeom prst="rect">
            <a:avLst/>
          </a:prstGeom>
        </p:spPr>
      </p:pic>
      <p:sp>
        <p:nvSpPr>
          <p:cNvPr id="6" name="TekstSylinder 5">
            <a:extLst>
              <a:ext uri="{FF2B5EF4-FFF2-40B4-BE49-F238E27FC236}">
                <a16:creationId xmlns:a16="http://schemas.microsoft.com/office/drawing/2014/main" id="{B6B5A7D9-EE82-4B57-A341-1A8FF4CDA555}"/>
              </a:ext>
            </a:extLst>
          </p:cNvPr>
          <p:cNvSpPr txBox="1"/>
          <p:nvPr/>
        </p:nvSpPr>
        <p:spPr>
          <a:xfrm>
            <a:off x="0" y="416689"/>
            <a:ext cx="12191999" cy="707886"/>
          </a:xfrm>
          <a:prstGeom prst="rect">
            <a:avLst/>
          </a:prstGeom>
          <a:noFill/>
        </p:spPr>
        <p:txBody>
          <a:bodyPr wrap="square" rtlCol="0">
            <a:spAutoFit/>
          </a:bodyPr>
          <a:lstStyle/>
          <a:p>
            <a:pPr algn="ctr"/>
            <a:r>
              <a:rPr lang="nb-NO" sz="4000" b="1" dirty="0"/>
              <a:t>CULTURAL HERITAGE IS…</a:t>
            </a:r>
          </a:p>
        </p:txBody>
      </p:sp>
      <p:sp>
        <p:nvSpPr>
          <p:cNvPr id="7" name="TekstSylinder 6">
            <a:extLst>
              <a:ext uri="{FF2B5EF4-FFF2-40B4-BE49-F238E27FC236}">
                <a16:creationId xmlns:a16="http://schemas.microsoft.com/office/drawing/2014/main" id="{A27EF07B-6C65-4F36-83B2-1A9E4C2B1A25}"/>
              </a:ext>
            </a:extLst>
          </p:cNvPr>
          <p:cNvSpPr txBox="1"/>
          <p:nvPr/>
        </p:nvSpPr>
        <p:spPr>
          <a:xfrm>
            <a:off x="9880922" y="2443270"/>
            <a:ext cx="2311078" cy="3416320"/>
          </a:xfrm>
          <a:prstGeom prst="rect">
            <a:avLst/>
          </a:prstGeom>
          <a:noFill/>
        </p:spPr>
        <p:txBody>
          <a:bodyPr wrap="square" rtlCol="0">
            <a:spAutoFit/>
          </a:bodyPr>
          <a:lstStyle/>
          <a:p>
            <a:pPr algn="ctr"/>
            <a:r>
              <a:rPr lang="nb-NO" sz="2000" b="1" dirty="0"/>
              <a:t>OBJECTS</a:t>
            </a:r>
          </a:p>
          <a:p>
            <a:pPr algn="ctr"/>
            <a:endParaRPr lang="nb-NO" sz="2000" b="1" dirty="0"/>
          </a:p>
          <a:p>
            <a:pPr algn="ctr"/>
            <a:r>
              <a:rPr lang="nb-NO" sz="2000" b="1" dirty="0"/>
              <a:t>MUSIC</a:t>
            </a:r>
          </a:p>
          <a:p>
            <a:pPr algn="ctr"/>
            <a:endParaRPr lang="nb-NO" sz="2000" b="1" dirty="0"/>
          </a:p>
          <a:p>
            <a:pPr algn="ctr"/>
            <a:r>
              <a:rPr lang="nb-NO" sz="2000" b="1" dirty="0"/>
              <a:t>BUILDINGS</a:t>
            </a:r>
          </a:p>
          <a:p>
            <a:pPr algn="ctr"/>
            <a:endParaRPr lang="nb-NO" sz="2000" b="1" dirty="0"/>
          </a:p>
          <a:p>
            <a:pPr algn="ctr"/>
            <a:r>
              <a:rPr lang="nb-NO" sz="2000" b="1" dirty="0"/>
              <a:t>ARTWORK</a:t>
            </a:r>
          </a:p>
          <a:p>
            <a:pPr algn="ctr"/>
            <a:endParaRPr lang="nb-NO" sz="2000" b="1" dirty="0"/>
          </a:p>
          <a:p>
            <a:pPr algn="ctr"/>
            <a:r>
              <a:rPr lang="nb-NO" sz="2000" b="1" dirty="0"/>
              <a:t>DRESS CODE</a:t>
            </a:r>
          </a:p>
          <a:p>
            <a:pPr algn="ctr"/>
            <a:endParaRPr lang="nb-NO" dirty="0"/>
          </a:p>
          <a:p>
            <a:pPr algn="ctr"/>
            <a:endParaRPr lang="nb-NO" dirty="0"/>
          </a:p>
        </p:txBody>
      </p:sp>
      <p:sp>
        <p:nvSpPr>
          <p:cNvPr id="8" name="TekstSylinder 7">
            <a:extLst>
              <a:ext uri="{FF2B5EF4-FFF2-40B4-BE49-F238E27FC236}">
                <a16:creationId xmlns:a16="http://schemas.microsoft.com/office/drawing/2014/main" id="{1F5CC388-0CB3-4C4B-B107-AD6EEB3995EE}"/>
              </a:ext>
            </a:extLst>
          </p:cNvPr>
          <p:cNvSpPr txBox="1"/>
          <p:nvPr/>
        </p:nvSpPr>
        <p:spPr>
          <a:xfrm>
            <a:off x="0" y="2443270"/>
            <a:ext cx="2311078" cy="3416320"/>
          </a:xfrm>
          <a:prstGeom prst="rect">
            <a:avLst/>
          </a:prstGeom>
          <a:noFill/>
        </p:spPr>
        <p:txBody>
          <a:bodyPr wrap="square" rtlCol="0">
            <a:spAutoFit/>
          </a:bodyPr>
          <a:lstStyle/>
          <a:p>
            <a:pPr algn="ctr"/>
            <a:r>
              <a:rPr lang="nb-NO" sz="2000" b="1" dirty="0"/>
              <a:t>TOOLS</a:t>
            </a:r>
          </a:p>
          <a:p>
            <a:pPr algn="ctr"/>
            <a:endParaRPr lang="nb-NO" sz="2000" b="1" dirty="0"/>
          </a:p>
          <a:p>
            <a:pPr algn="ctr"/>
            <a:r>
              <a:rPr lang="nb-NO" sz="2000" b="1" dirty="0"/>
              <a:t>HANDCRAFT</a:t>
            </a:r>
          </a:p>
          <a:p>
            <a:pPr algn="ctr"/>
            <a:endParaRPr lang="nb-NO" sz="2000" b="1" dirty="0"/>
          </a:p>
          <a:p>
            <a:pPr algn="ctr"/>
            <a:r>
              <a:rPr lang="nb-NO" sz="2000" b="1" dirty="0"/>
              <a:t>WEAPONS</a:t>
            </a:r>
          </a:p>
          <a:p>
            <a:pPr algn="ctr"/>
            <a:endParaRPr lang="nb-NO" sz="2000" b="1" dirty="0"/>
          </a:p>
          <a:p>
            <a:pPr algn="ctr"/>
            <a:r>
              <a:rPr lang="nb-NO" sz="2000" b="1" dirty="0"/>
              <a:t>FOOD CULTURE</a:t>
            </a:r>
          </a:p>
          <a:p>
            <a:pPr algn="ctr"/>
            <a:endParaRPr lang="nb-NO" sz="2000" b="1" dirty="0"/>
          </a:p>
          <a:p>
            <a:pPr algn="ctr"/>
            <a:r>
              <a:rPr lang="nb-NO" sz="2000" b="1" dirty="0"/>
              <a:t>LANGUAGES</a:t>
            </a:r>
          </a:p>
          <a:p>
            <a:pPr algn="ctr"/>
            <a:endParaRPr lang="nb-NO" dirty="0"/>
          </a:p>
          <a:p>
            <a:pPr algn="ctr"/>
            <a:endParaRPr lang="nb-NO" dirty="0"/>
          </a:p>
        </p:txBody>
      </p:sp>
    </p:spTree>
    <p:extLst>
      <p:ext uri="{BB962C8B-B14F-4D97-AF65-F5344CB8AC3E}">
        <p14:creationId xmlns:p14="http://schemas.microsoft.com/office/powerpoint/2010/main" val="3024311582"/>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1933</TotalTime>
  <Words>912</Words>
  <Application>Microsoft Office PowerPoint</Application>
  <PresentationFormat>Širokouhlá</PresentationFormat>
  <Paragraphs>344</Paragraphs>
  <Slides>41</Slides>
  <Notes>0</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41</vt:i4>
      </vt:variant>
    </vt:vector>
  </HeadingPairs>
  <TitlesOfParts>
    <vt:vector size="46" baseType="lpstr">
      <vt:lpstr>Arial</vt:lpstr>
      <vt:lpstr>Calibri</vt:lpstr>
      <vt:lpstr>Calibri Light</vt:lpstr>
      <vt:lpstr>inherit</vt:lpstr>
      <vt:lpstr>Office-tema</vt:lpstr>
      <vt:lpstr>THE CULTURAL HERITAGE SCHOOL</vt:lpstr>
      <vt:lpstr>The Cultural Heritage School   - Developed by Norsk Kulturarv   - An interest organization  - Aim of securing and passing on our cultural heritage to future generations.  - Through the sustainable use of cultural heritage along the coast,  inland, in urban areas and living villages, Norwegian Cultural Heritage lays the foundation for both knowledge, learning and new business development based on our historical heritage.   - Norwegian Cultural Heritage works with attitude-creating activities,  information and conveys values ​​that provide inspiration, knowledge and identity.   - Among other things, this learning platform for schools.  </vt:lpstr>
      <vt:lpstr>Cultural heritage in the curriculum</vt:lpstr>
      <vt:lpstr>WIN-WIN A treasure hunt in the cultural heritage. </vt:lpstr>
      <vt:lpstr>Welcome to the Cultural Heritage School!</vt:lpstr>
      <vt:lpstr>Tips for using the website in teaching</vt:lpstr>
      <vt:lpstr>Prezentácia programu PowerPoint</vt:lpstr>
      <vt:lpstr>WHAT IS CULTURAL HERITAGE?</vt:lpstr>
      <vt:lpstr>Prezentácia programu PowerPoint</vt:lpstr>
      <vt:lpstr>CLICK ON THE MAP OF NORWAY</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OSLO COUNTY - Cultural monuments  Cultural heritage from all over the country - and history  Capitals often have a central role in cultural history, and Kristiania - sorry, Oslo - is no exception:   - Here you can find cultural monuments and other cultural heritage that have helped define Norway as a nation.   - The many museums and central historical buildings are perhaps your first stop in the treasure hunt?  </vt:lpstr>
      <vt:lpstr>Prezentácia programu PowerPoint</vt:lpstr>
      <vt:lpstr>Prezentácia programu PowerPoint</vt:lpstr>
      <vt:lpstr>Prezentácia programu PowerPoint</vt:lpstr>
      <vt:lpstr>FOOD CULTURE</vt:lpstr>
      <vt:lpstr>FOOD CULTURE</vt:lpstr>
      <vt:lpstr>FOOD CULTURE</vt:lpstr>
      <vt:lpstr>BOAT TRADITIONS</vt:lpstr>
      <vt:lpstr>HANDCRAFT</vt:lpstr>
      <vt:lpstr>HANDCRAFT</vt:lpstr>
      <vt:lpstr>HANDCRAFT</vt:lpstr>
      <vt:lpstr>BUILDINGS</vt:lpstr>
      <vt:lpstr>LANGUAGE</vt:lpstr>
      <vt:lpstr>LANGUAGE</vt:lpstr>
      <vt:lpstr>SAMI CULTURE</vt:lpstr>
      <vt:lpstr>Cultural monuments</vt:lpstr>
      <vt:lpstr>OBJECTS</vt:lpstr>
      <vt:lpstr>OBJECTS</vt:lpstr>
      <vt:lpstr>TIMELINE</vt:lpstr>
      <vt:lpstr>MY IDENTITY</vt:lpstr>
      <vt:lpstr>STONE AGE</vt:lpstr>
      <vt:lpstr>GAMES AND ACTIVITIES</vt:lpstr>
      <vt:lpstr>GAMES AND ACTIVITIES</vt:lpstr>
      <vt:lpstr>CULTURAL HERITAGE     TRACES OF PREVIOUS GENERATIONS  + ACTIVE USE AND TRADITIONS IN OUR TIME  = VALUEABLE HERITAGE FOR THE FUTURE </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Adam Bielek</dc:creator>
  <cp:lastModifiedBy>informatik</cp:lastModifiedBy>
  <cp:revision>36</cp:revision>
  <dcterms:created xsi:type="dcterms:W3CDTF">2024-10-08T21:53:23Z</dcterms:created>
  <dcterms:modified xsi:type="dcterms:W3CDTF">2024-12-18T07:28:55Z</dcterms:modified>
</cp:coreProperties>
</file>