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4" r:id="rId2"/>
    <p:sldId id="309" r:id="rId3"/>
    <p:sldId id="323" r:id="rId4"/>
    <p:sldId id="296" r:id="rId5"/>
    <p:sldId id="321" r:id="rId6"/>
    <p:sldId id="326" r:id="rId7"/>
    <p:sldId id="310" r:id="rId8"/>
    <p:sldId id="311" r:id="rId9"/>
    <p:sldId id="312" r:id="rId10"/>
    <p:sldId id="322" r:id="rId11"/>
    <p:sldId id="320" r:id="rId12"/>
    <p:sldId id="305" r:id="rId13"/>
    <p:sldId id="308" r:id="rId14"/>
    <p:sldId id="278" r:id="rId15"/>
    <p:sldId id="318" r:id="rId16"/>
    <p:sldId id="324" r:id="rId17"/>
    <p:sldId id="313" r:id="rId18"/>
    <p:sldId id="314" r:id="rId19"/>
    <p:sldId id="315" r:id="rId20"/>
    <p:sldId id="325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3B288D9A-B243-463F-8A1D-C03E6BA008CA}">
          <p14:sldIdLst>
            <p14:sldId id="304"/>
            <p14:sldId id="309"/>
            <p14:sldId id="323"/>
            <p14:sldId id="296"/>
            <p14:sldId id="321"/>
            <p14:sldId id="326"/>
            <p14:sldId id="310"/>
            <p14:sldId id="311"/>
            <p14:sldId id="312"/>
            <p14:sldId id="322"/>
            <p14:sldId id="320"/>
            <p14:sldId id="305"/>
            <p14:sldId id="308"/>
            <p14:sldId id="278"/>
            <p14:sldId id="318"/>
            <p14:sldId id="324"/>
            <p14:sldId id="313"/>
            <p14:sldId id="314"/>
            <p14:sldId id="315"/>
            <p14:sldId id="325"/>
          </p14:sldIdLst>
        </p14:section>
        <p14:section name="Sekcia bez názvu" id="{8A5491CD-3D42-44AC-93F4-2A1DF0D351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éna Janovská" initials="MJ" lastIdx="1" clrIdx="0">
    <p:extLst>
      <p:ext uri="{19B8F6BF-5375-455C-9EA6-DF929625EA0E}">
        <p15:presenceInfo xmlns:p15="http://schemas.microsoft.com/office/powerpoint/2012/main" userId="Magdaléna Janovsk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5ACE1-7252-4261-905F-46B50F3B45A2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A5DD7-943D-4544-A0B0-0347A24DF4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58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A5DD7-943D-4544-A0B0-0347A24DF4BD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123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17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627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73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234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166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023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770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232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0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726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544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2490-359B-4DB6-8719-4E7B46EE0D69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7FEA5-0EB9-4251-AE3A-9732FDD14B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05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hyperlink" Target="https://cs.wikipedia.org/wiki/Sukiennice_v_Krakove" TargetMode="Externa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cid:image003.gif@01D0AE6E.7A90A60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685" y="281042"/>
            <a:ext cx="11441723" cy="2157273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0070C0"/>
                </a:solidFill>
              </a:rPr>
              <a:t>           </a:t>
            </a:r>
            <a:r>
              <a:rPr lang="sk-SK" sz="3600" b="1" dirty="0">
                <a:solidFill>
                  <a:srgbClr val="0070C0"/>
                </a:solidFill>
                <a:latin typeface="+mn-lt"/>
              </a:rPr>
              <a:t>Ochrana nálezov  datovaných do r. 1400 z pohľadu  </a:t>
            </a:r>
            <a:br>
              <a:rPr lang="sk-SK" sz="3600" b="1" dirty="0">
                <a:solidFill>
                  <a:srgbClr val="0070C0"/>
                </a:solidFill>
                <a:latin typeface="+mn-lt"/>
              </a:rPr>
            </a:br>
            <a:r>
              <a:rPr lang="sk-SK" sz="3600" b="1" dirty="0">
                <a:solidFill>
                  <a:srgbClr val="0070C0"/>
                </a:solidFill>
                <a:latin typeface="+mn-lt"/>
              </a:rPr>
              <a:t>         urbanistického a stavebného vývoja v Levoči</a:t>
            </a:r>
            <a:br>
              <a:rPr lang="sk-SK" sz="2400" b="1" dirty="0">
                <a:solidFill>
                  <a:srgbClr val="C00000"/>
                </a:solidFill>
              </a:rPr>
            </a:br>
            <a:endParaRPr lang="sk-SK" sz="2400" b="1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29119" y="5863498"/>
            <a:ext cx="9144000" cy="457978"/>
          </a:xfrm>
        </p:spPr>
        <p:txBody>
          <a:bodyPr/>
          <a:lstStyle/>
          <a:p>
            <a:r>
              <a:rPr lang="sk-SK" sz="2400" b="1" dirty="0">
                <a:solidFill>
                  <a:srgbClr val="0070C0"/>
                </a:solidFill>
              </a:rPr>
              <a:t>Ing. arch. Magdaléna Janovská, autorizovaná architektka SKA</a:t>
            </a:r>
            <a:endParaRPr lang="sk-SK" dirty="0">
              <a:solidFill>
                <a:srgbClr val="002060"/>
              </a:solidFill>
            </a:endParaRPr>
          </a:p>
          <a:p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4" name="Obrázok 3" descr="scan001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299" y="2399191"/>
            <a:ext cx="8801100" cy="30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705949F-F228-E3CC-7C49-4E9BC5AD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99"/>
          <a:stretch>
            <a:fillRect/>
          </a:stretch>
        </p:blipFill>
        <p:spPr bwMode="auto">
          <a:xfrm>
            <a:off x="360204" y="2019300"/>
            <a:ext cx="18573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EB385CE-F6BA-41D3-3970-1738FAD8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14"/>
          <a:stretch>
            <a:fillRect/>
          </a:stretch>
        </p:blipFill>
        <p:spPr bwMode="auto">
          <a:xfrm>
            <a:off x="151554" y="4954702"/>
            <a:ext cx="2401991" cy="11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9BC6601E-7B9E-111B-CA1E-0EC8C5DC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85" y="3834344"/>
            <a:ext cx="11811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053595-3243-427A-81A2-C72072AC3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3112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AEE8C68-8FDC-43B8-995C-B6E497C9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889" t="6388" r="5555"/>
          <a:stretch/>
        </p:blipFill>
        <p:spPr>
          <a:xfrm>
            <a:off x="0" y="-33898"/>
            <a:ext cx="4171950" cy="68918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CAA08BA-A6E7-4A1E-8F81-1813094844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775" y="-16949"/>
            <a:ext cx="514350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1B51DF6-319D-4526-BA06-F4AC9D6781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74" y="2705099"/>
            <a:ext cx="4940301" cy="3705225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6DBF0161-87D2-4FAB-8822-E1BB15078B71}"/>
              </a:ext>
            </a:extLst>
          </p:cNvPr>
          <p:cNvCxnSpPr>
            <a:cxnSpLocks/>
          </p:cNvCxnSpPr>
          <p:nvPr/>
        </p:nvCxnSpPr>
        <p:spPr>
          <a:xfrm flipV="1">
            <a:off x="6315075" y="4638675"/>
            <a:ext cx="2914650" cy="2000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ovná spojovacia šípka 3">
            <a:extLst>
              <a:ext uri="{FF2B5EF4-FFF2-40B4-BE49-F238E27FC236}">
                <a16:creationId xmlns:a16="http://schemas.microsoft.com/office/drawing/2014/main" id="{F61470DA-AEC8-4D0E-BB25-6CBA8512B0E6}"/>
              </a:ext>
            </a:extLst>
          </p:cNvPr>
          <p:cNvCxnSpPr/>
          <p:nvPr/>
        </p:nvCxnSpPr>
        <p:spPr>
          <a:xfrm flipH="1" flipV="1">
            <a:off x="981075" y="3924300"/>
            <a:ext cx="3190875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27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E27347-6F4F-4D68-8DE8-C55066BFC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76199"/>
            <a:ext cx="4676775" cy="350758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1F52E4F-24DB-452D-9265-63D0F9E34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50728FB-9C0A-4CCC-A2DB-128150162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3780"/>
            <a:ext cx="2740027" cy="205502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B60306F-82CE-43B4-AAE7-E7E23C0FA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5" b="13243"/>
          <a:stretch/>
        </p:blipFill>
        <p:spPr>
          <a:xfrm>
            <a:off x="2549528" y="3583780"/>
            <a:ext cx="4676775" cy="3198021"/>
          </a:xfrm>
          <a:prstGeom prst="rect">
            <a:avLst/>
          </a:prstGeom>
        </p:spPr>
      </p:pic>
      <p:sp>
        <p:nvSpPr>
          <p:cNvPr id="10" name="Šípka: nahor 9">
            <a:extLst>
              <a:ext uri="{FF2B5EF4-FFF2-40B4-BE49-F238E27FC236}">
                <a16:creationId xmlns:a16="http://schemas.microsoft.com/office/drawing/2014/main" id="{12A4FD2C-4F53-40F0-AC25-EF08FC8C4E20}"/>
              </a:ext>
            </a:extLst>
          </p:cNvPr>
          <p:cNvSpPr/>
          <p:nvPr/>
        </p:nvSpPr>
        <p:spPr>
          <a:xfrm>
            <a:off x="1028386" y="4754165"/>
            <a:ext cx="236219" cy="3619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nahor 10">
            <a:extLst>
              <a:ext uri="{FF2B5EF4-FFF2-40B4-BE49-F238E27FC236}">
                <a16:creationId xmlns:a16="http://schemas.microsoft.com/office/drawing/2014/main" id="{B3109A7E-908B-477F-8ED3-B80ED583E8B1}"/>
              </a:ext>
            </a:extLst>
          </p:cNvPr>
          <p:cNvSpPr/>
          <p:nvPr/>
        </p:nvSpPr>
        <p:spPr>
          <a:xfrm>
            <a:off x="4444686" y="5457825"/>
            <a:ext cx="236219" cy="3619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D517F075-C06A-4EF0-98B2-2C48C23E452F}"/>
              </a:ext>
            </a:extLst>
          </p:cNvPr>
          <p:cNvSpPr txBox="1"/>
          <p:nvPr/>
        </p:nvSpPr>
        <p:spPr>
          <a:xfrm>
            <a:off x="4870580" y="1193906"/>
            <a:ext cx="1903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Schody na </a:t>
            </a:r>
            <a:r>
              <a:rPr lang="sk-SK" dirty="0" err="1"/>
              <a:t>emporu</a:t>
            </a:r>
            <a:r>
              <a:rPr lang="sk-SK" dirty="0"/>
              <a:t> v sakristii</a:t>
            </a:r>
          </a:p>
          <a:p>
            <a:r>
              <a:rPr lang="sk-SK" dirty="0"/>
              <a:t>(1389 – 1394)</a:t>
            </a:r>
            <a:r>
              <a:rPr lang="sk-SK" b="1" dirty="0"/>
              <a:t> 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66F5B04-FBAD-4BE8-8F8F-9356731666A6}"/>
              </a:ext>
            </a:extLst>
          </p:cNvPr>
          <p:cNvSpPr txBox="1"/>
          <p:nvPr/>
        </p:nvSpPr>
        <p:spPr>
          <a:xfrm>
            <a:off x="5438776" y="243011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/>
              <a:t>Krov nad sakristiou</a:t>
            </a:r>
          </a:p>
          <a:p>
            <a:pPr algn="r"/>
            <a:r>
              <a:rPr lang="sk-SK" dirty="0"/>
              <a:t>(1371 až 1393)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1489655-C616-4132-B331-00BACDA600CE}"/>
              </a:ext>
            </a:extLst>
          </p:cNvPr>
          <p:cNvSpPr txBox="1"/>
          <p:nvPr/>
        </p:nvSpPr>
        <p:spPr>
          <a:xfrm>
            <a:off x="4943474" y="317241"/>
            <a:ext cx="287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Dendrochronologické</a:t>
            </a:r>
            <a:r>
              <a:rPr lang="sk-SK" b="1" dirty="0"/>
              <a:t> datovanie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DD9AF206-3975-4F9E-AB74-E2ABF7BD96EB}"/>
              </a:ext>
            </a:extLst>
          </p:cNvPr>
          <p:cNvSpPr txBox="1"/>
          <p:nvPr/>
        </p:nvSpPr>
        <p:spPr>
          <a:xfrm>
            <a:off x="181932" y="5819775"/>
            <a:ext cx="236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Kamenárske značky</a:t>
            </a:r>
          </a:p>
          <a:p>
            <a:r>
              <a:rPr lang="sk-SK" dirty="0"/>
              <a:t>(</a:t>
            </a:r>
            <a:r>
              <a:rPr lang="sk-SK" i="1" dirty="0" err="1"/>
              <a:t>konvička</a:t>
            </a:r>
            <a:r>
              <a:rPr lang="sk-SK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052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92D39-DFF3-EC42-F804-E697F5F1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365125"/>
            <a:ext cx="11701780" cy="1325563"/>
          </a:xfrm>
        </p:spPr>
        <p:txBody>
          <a:bodyPr>
            <a:normAutofit/>
          </a:bodyPr>
          <a:lstStyle/>
          <a:p>
            <a:pPr algn="r"/>
            <a:r>
              <a:rPr lang="sk-SK" sz="2800" b="1" dirty="0"/>
              <a:t>  </a:t>
            </a:r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Stavba tržnice - súkenice</a:t>
            </a:r>
            <a:br>
              <a:rPr lang="sk-SK" sz="2800" b="1" dirty="0"/>
            </a:br>
            <a:r>
              <a:rPr lang="sk-SK" sz="2800" b="1" dirty="0"/>
              <a:t>  (14.- začiatok 15. stor., najneskôr r. 1415)</a:t>
            </a:r>
          </a:p>
        </p:txBody>
      </p:sp>
      <p:pic>
        <p:nvPicPr>
          <p:cNvPr id="6146" name="Obrázok 3">
            <a:extLst>
              <a:ext uri="{FF2B5EF4-FFF2-40B4-BE49-F238E27FC236}">
                <a16:creationId xmlns:a16="http://schemas.microsoft.com/office/drawing/2014/main" id="{CDE9FB5B-A00C-5ACF-1139-F6E488357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7" t="39114"/>
          <a:stretch/>
        </p:blipFill>
        <p:spPr bwMode="auto">
          <a:xfrm>
            <a:off x="482865" y="365125"/>
            <a:ext cx="5311319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: nadol 5">
            <a:extLst>
              <a:ext uri="{FF2B5EF4-FFF2-40B4-BE49-F238E27FC236}">
                <a16:creationId xmlns:a16="http://schemas.microsoft.com/office/drawing/2014/main" id="{C85983EF-E234-B167-EC63-BAF2801DCBE1}"/>
              </a:ext>
            </a:extLst>
          </p:cNvPr>
          <p:cNvSpPr/>
          <p:nvPr/>
        </p:nvSpPr>
        <p:spPr>
          <a:xfrm>
            <a:off x="2695160" y="947187"/>
            <a:ext cx="153026" cy="3729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CDD26955-FE7D-25F3-7AAD-5E646F93C225}"/>
              </a:ext>
            </a:extLst>
          </p:cNvPr>
          <p:cNvSpPr/>
          <p:nvPr/>
        </p:nvSpPr>
        <p:spPr>
          <a:xfrm>
            <a:off x="3638310" y="947187"/>
            <a:ext cx="130045" cy="3729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A17C22E-6B82-8EC2-B201-9E69A9342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141" r="25462"/>
          <a:stretch/>
        </p:blipFill>
        <p:spPr bwMode="auto">
          <a:xfrm>
            <a:off x="7440598" y="1513714"/>
            <a:ext cx="1997104" cy="299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1567C66-157A-54D4-4A7F-DC85A7FF67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296"/>
          <a:stretch/>
        </p:blipFill>
        <p:spPr>
          <a:xfrm>
            <a:off x="9817830" y="3156570"/>
            <a:ext cx="2050116" cy="3519487"/>
          </a:xfrm>
          <a:prstGeom prst="rect">
            <a:avLst/>
          </a:prstGeom>
        </p:spPr>
      </p:pic>
      <p:sp>
        <p:nvSpPr>
          <p:cNvPr id="11" name="Šípka: nahor 10">
            <a:extLst>
              <a:ext uri="{FF2B5EF4-FFF2-40B4-BE49-F238E27FC236}">
                <a16:creationId xmlns:a16="http://schemas.microsoft.com/office/drawing/2014/main" id="{9B8A057E-E9BA-0486-28B3-45F0DF82EA7A}"/>
              </a:ext>
            </a:extLst>
          </p:cNvPr>
          <p:cNvSpPr/>
          <p:nvPr/>
        </p:nvSpPr>
        <p:spPr>
          <a:xfrm>
            <a:off x="10867774" y="3429000"/>
            <a:ext cx="202927" cy="71909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C168B58-A7A6-4A5A-B73E-155FADD365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792"/>
          <a:stretch/>
        </p:blipFill>
        <p:spPr>
          <a:xfrm>
            <a:off x="178110" y="2553451"/>
            <a:ext cx="6468623" cy="424039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7626953-90B6-4077-9D26-ABE79F549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575" y="4442493"/>
            <a:ext cx="3327356" cy="22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0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46A59-2531-0DF3-23C3-026DF57B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64" y="365126"/>
            <a:ext cx="11126732" cy="731564"/>
          </a:xfrm>
        </p:spPr>
        <p:txBody>
          <a:bodyPr>
            <a:noAutofit/>
          </a:bodyPr>
          <a:lstStyle/>
          <a:p>
            <a:r>
              <a:rPr lang="sk-SK" sz="2800" b="1" dirty="0"/>
              <a:t>Analógie pre tržnicu / súkenicu (v 14. stor. známe obchodné /hanzové mestá)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CDF1EDD-E467-92E9-BCD4-7ED5CEDAA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800" y="1029986"/>
            <a:ext cx="4195761" cy="5027476"/>
          </a:xfrm>
        </p:spPr>
        <p:txBody>
          <a:bodyPr/>
          <a:lstStyle/>
          <a:p>
            <a:r>
              <a:rPr lang="sk-SK" b="1" dirty="0"/>
              <a:t>Krakov (Poľsko)</a:t>
            </a:r>
          </a:p>
          <a:p>
            <a:pPr marL="0" indent="0">
              <a:buNone/>
            </a:pPr>
            <a:endParaRPr lang="sk-SK" b="1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2F9AFA9-710C-2E23-98B6-E208BD91F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497" y="1096690"/>
            <a:ext cx="5763336" cy="5149577"/>
          </a:xfrm>
        </p:spPr>
        <p:txBody>
          <a:bodyPr/>
          <a:lstStyle/>
          <a:p>
            <a:r>
              <a:rPr lang="sk-SK" b="1" dirty="0"/>
              <a:t>Vroclav (Sliezsko)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033A40-5E23-25D2-256A-57835469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674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5" name="Obrázok 1" descr="Sukiennice, pl. Rynek Główny, Kraków">
            <a:extLst>
              <a:ext uri="{FF2B5EF4-FFF2-40B4-BE49-F238E27FC236}">
                <a16:creationId xmlns:a16="http://schemas.microsoft.com/office/drawing/2014/main" id="{71944810-5107-0AEA-B6B6-6B8E2E1F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6" b="10577"/>
          <a:stretch/>
        </p:blipFill>
        <p:spPr bwMode="auto">
          <a:xfrm>
            <a:off x="658836" y="1495423"/>
            <a:ext cx="4057034" cy="16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71C01C4-19DB-C9FE-9BEF-F03C5BFF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9" y="4788556"/>
            <a:ext cx="2804403" cy="2078916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3404E0C2-7687-E3D3-3150-45FD02FD096F}"/>
              </a:ext>
            </a:extLst>
          </p:cNvPr>
          <p:cNvSpPr txBox="1"/>
          <p:nvPr/>
        </p:nvSpPr>
        <p:spPr>
          <a:xfrm>
            <a:off x="3574961" y="3338613"/>
            <a:ext cx="127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1350-1390</a:t>
            </a:r>
          </a:p>
          <a:p>
            <a:endParaRPr lang="sk-SK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sk-SK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sk-SK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sk-SK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Interiér 1450-1490</a:t>
            </a:r>
            <a:endParaRPr lang="sk-SK" dirty="0"/>
          </a:p>
          <a:p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CD30B10-210B-A1F2-C243-42CA01303F37}"/>
              </a:ext>
            </a:extLst>
          </p:cNvPr>
          <p:cNvSpPr txBox="1"/>
          <p:nvPr/>
        </p:nvSpPr>
        <p:spPr>
          <a:xfrm>
            <a:off x="3590925" y="1495423"/>
            <a:ext cx="1187272" cy="369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FF00"/>
                </a:solidFill>
              </a:rPr>
              <a:t>1250-1290</a:t>
            </a:r>
          </a:p>
        </p:txBody>
      </p:sp>
      <p:pic>
        <p:nvPicPr>
          <p:cNvPr id="11" name="Obrázok 10" descr="Sukiennice, pl. Rynek Główny, Kraków">
            <a:extLst>
              <a:ext uri="{FF2B5EF4-FFF2-40B4-BE49-F238E27FC236}">
                <a16:creationId xmlns:a16="http://schemas.microsoft.com/office/drawing/2014/main" id="{3648F225-CC63-E4DD-AB19-23C68034C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93"/>
          <a:stretch/>
        </p:blipFill>
        <p:spPr bwMode="auto">
          <a:xfrm>
            <a:off x="651800" y="3215549"/>
            <a:ext cx="2845592" cy="1453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7F33FF48-27BC-C61D-1AE8-B56F23E7FFDF}"/>
              </a:ext>
            </a:extLst>
          </p:cNvPr>
          <p:cNvCxnSpPr>
            <a:cxnSpLocks/>
          </p:cNvCxnSpPr>
          <p:nvPr/>
        </p:nvCxnSpPr>
        <p:spPr>
          <a:xfrm>
            <a:off x="4834683" y="1096690"/>
            <a:ext cx="0" cy="5656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>
            <a:extLst>
              <a:ext uri="{FF2B5EF4-FFF2-40B4-BE49-F238E27FC236}">
                <a16:creationId xmlns:a16="http://schemas.microsoft.com/office/drawing/2014/main" id="{3589D696-89FF-1B46-7438-4267A31B1389}"/>
              </a:ext>
            </a:extLst>
          </p:cNvPr>
          <p:cNvSpPr txBox="1"/>
          <p:nvPr/>
        </p:nvSpPr>
        <p:spPr>
          <a:xfrm>
            <a:off x="1989091" y="4467225"/>
            <a:ext cx="28455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800" dirty="0"/>
          </a:p>
          <a:p>
            <a:r>
              <a:rPr lang="sk-SK" sz="800" dirty="0"/>
              <a:t>Zdroj: </a:t>
            </a:r>
            <a:r>
              <a:rPr lang="sk-SK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https://cs.wikipedia.org/wiki/Sukiennice_v_Krakove</a:t>
            </a:r>
            <a:endParaRPr lang="sk-SK" sz="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16" name="Obrázok 15" descr="undefined">
            <a:extLst>
              <a:ext uri="{FF2B5EF4-FFF2-40B4-BE49-F238E27FC236}">
                <a16:creationId xmlns:a16="http://schemas.microsoft.com/office/drawing/2014/main" id="{C40F742C-EAA9-B050-A246-8B99DE2BB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078" y="1590533"/>
            <a:ext cx="3698337" cy="2626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ok 16" descr="undefined">
            <a:extLst>
              <a:ext uri="{FF2B5EF4-FFF2-40B4-BE49-F238E27FC236}">
                <a16:creationId xmlns:a16="http://schemas.microsoft.com/office/drawing/2014/main" id="{445D165E-880B-A1AC-2941-CDF8569EC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380" y="1969332"/>
            <a:ext cx="2638849" cy="4644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Šípka: doprava 17">
            <a:extLst>
              <a:ext uri="{FF2B5EF4-FFF2-40B4-BE49-F238E27FC236}">
                <a16:creationId xmlns:a16="http://schemas.microsoft.com/office/drawing/2014/main" id="{4F40C5D0-BCAD-8171-DAF3-252092777F61}"/>
              </a:ext>
            </a:extLst>
          </p:cNvPr>
          <p:cNvSpPr/>
          <p:nvPr/>
        </p:nvSpPr>
        <p:spPr>
          <a:xfrm>
            <a:off x="9258299" y="3678238"/>
            <a:ext cx="276225" cy="95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Šípka: doprava 18">
            <a:extLst>
              <a:ext uri="{FF2B5EF4-FFF2-40B4-BE49-F238E27FC236}">
                <a16:creationId xmlns:a16="http://schemas.microsoft.com/office/drawing/2014/main" id="{64825A7B-1FED-C151-572D-3E5DC94AC1B3}"/>
              </a:ext>
            </a:extLst>
          </p:cNvPr>
          <p:cNvSpPr/>
          <p:nvPr/>
        </p:nvSpPr>
        <p:spPr>
          <a:xfrm>
            <a:off x="9267825" y="5915117"/>
            <a:ext cx="280987" cy="95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682129C6-9827-6A02-3331-6D4D14D7BB7F}"/>
              </a:ext>
            </a:extLst>
          </p:cNvPr>
          <p:cNvSpPr txBox="1"/>
          <p:nvPr/>
        </p:nvSpPr>
        <p:spPr>
          <a:xfrm>
            <a:off x="9030444" y="1043358"/>
            <a:ext cx="250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Vetracie otvory vo vyššej polohe identické s levočskou radnicou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2FF18607-0BE7-55F5-61A1-BFEE0D56E486}"/>
              </a:ext>
            </a:extLst>
          </p:cNvPr>
          <p:cNvSpPr txBox="1"/>
          <p:nvPr/>
        </p:nvSpPr>
        <p:spPr>
          <a:xfrm>
            <a:off x="5018379" y="4125272"/>
            <a:ext cx="393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Bočné obchodné trakty, v strede prejazd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8A43626-CF7A-7CC5-A7FE-3421D13C25ED}"/>
              </a:ext>
            </a:extLst>
          </p:cNvPr>
          <p:cNvSpPr txBox="1"/>
          <p:nvPr/>
        </p:nvSpPr>
        <p:spPr>
          <a:xfrm>
            <a:off x="5018379" y="4668746"/>
            <a:ext cx="3777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Prízemie radnice v Levoči mohlo byť účelovo postavené pre tržnicu  - súkenicu – </a:t>
            </a:r>
            <a:r>
              <a:rPr lang="sk-SK" b="1" dirty="0" err="1">
                <a:solidFill>
                  <a:srgbClr val="FF0000"/>
                </a:solidFill>
              </a:rPr>
              <a:t>Kaufhaus</a:t>
            </a:r>
            <a:r>
              <a:rPr lang="sk-SK" b="1" dirty="0">
                <a:solidFill>
                  <a:srgbClr val="FF0000"/>
                </a:solidFill>
              </a:rPr>
              <a:t> – váhy – dielne, v súvislosti s právom skladu, ktoré Levoča získala v r. 1321?</a:t>
            </a:r>
          </a:p>
        </p:txBody>
      </p:sp>
    </p:spTree>
    <p:extLst>
      <p:ext uri="{BB962C8B-B14F-4D97-AF65-F5344CB8AC3E}">
        <p14:creationId xmlns:p14="http://schemas.microsoft.com/office/powerpoint/2010/main" val="310400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086049E-9770-B002-72A1-A2B7F617FB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12" y="1143162"/>
            <a:ext cx="3747407" cy="499654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BBFAA7D-4D13-039D-E88D-9FCEC2B16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570" r="7214"/>
          <a:stretch/>
        </p:blipFill>
        <p:spPr>
          <a:xfrm rot="5400000">
            <a:off x="5968271" y="1198204"/>
            <a:ext cx="2897413" cy="274320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3FBA4F5-A439-AE19-9D09-4EED3A31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831"/>
          <a:stretch/>
        </p:blipFill>
        <p:spPr>
          <a:xfrm>
            <a:off x="6065252" y="3670741"/>
            <a:ext cx="2527976" cy="30729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EE23143-DBD1-DACC-4BC9-0FFC8E72F0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3" y="3952730"/>
            <a:ext cx="2093229" cy="279097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3D43E7B-AB9D-4BCE-A9EF-157E481778D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78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Najstaršie vetracie otvory – dymníky v objekte </a:t>
            </a: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C5C8FA93-41DB-4C83-9B38-53D9BC3B781C}"/>
              </a:ext>
            </a:extLst>
          </p:cNvPr>
          <p:cNvCxnSpPr>
            <a:cxnSpLocks/>
          </p:cNvCxnSpPr>
          <p:nvPr/>
        </p:nvCxnSpPr>
        <p:spPr>
          <a:xfrm flipH="1" flipV="1">
            <a:off x="4505702" y="3095625"/>
            <a:ext cx="2228474" cy="990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E733C6-07CD-4232-ECAC-0EAF7323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9720" y="1703742"/>
            <a:ext cx="3637606" cy="45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ok 4">
            <a:extLst>
              <a:ext uri="{FF2B5EF4-FFF2-40B4-BE49-F238E27FC236}">
                <a16:creationId xmlns:a16="http://schemas.microsoft.com/office/drawing/2014/main" id="{13D3F386-FBB0-B82E-0517-589B36FF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25" y="1011466"/>
            <a:ext cx="2097337" cy="279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2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7F6E3C3-F445-4959-B91B-01B851186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1" y="-9525"/>
            <a:ext cx="7929677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AB840CB-2AD7-45FD-8BBC-69245483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60" y="370259"/>
            <a:ext cx="4955440" cy="169102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3E8B1EE-DCAA-4328-9BA2-B0ED93D4B622}"/>
              </a:ext>
            </a:extLst>
          </p:cNvPr>
          <p:cNvSpPr txBox="1"/>
          <p:nvPr/>
        </p:nvSpPr>
        <p:spPr>
          <a:xfrm>
            <a:off x="8053388" y="2794422"/>
            <a:ext cx="40553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9"/>
            </a:pPr>
            <a:r>
              <a:rPr lang="sk-SK" dirty="0"/>
              <a:t>Námestie Majstra Pavla č. 43  </a:t>
            </a:r>
          </a:p>
          <a:p>
            <a:r>
              <a:rPr lang="sk-SK" dirty="0"/>
              <a:t>      (po r. 1285)</a:t>
            </a:r>
          </a:p>
          <a:p>
            <a:pPr marL="342900" indent="-342900">
              <a:buAutoNum type="arabicPlain" startAt="10"/>
            </a:pPr>
            <a:r>
              <a:rPr lang="sk-SK" dirty="0"/>
              <a:t>Námestie Majstra Pavla č. 49 </a:t>
            </a:r>
          </a:p>
          <a:p>
            <a:r>
              <a:rPr lang="sk-SK" dirty="0"/>
              <a:t>      (po r. 1286)</a:t>
            </a:r>
          </a:p>
          <a:p>
            <a:pPr marL="342900" indent="-342900">
              <a:buAutoNum type="arabicPlain" startAt="11"/>
            </a:pPr>
            <a:r>
              <a:rPr lang="sk-SK" dirty="0"/>
              <a:t>Námestie Majstra Pavla č. 15 (1310/1311) </a:t>
            </a:r>
          </a:p>
          <a:p>
            <a:pPr marL="342900" indent="-342900">
              <a:buAutoNum type="arabicPlain" startAt="11"/>
            </a:pPr>
            <a:r>
              <a:rPr lang="sk-SK" dirty="0"/>
              <a:t>Mäsiarska ulica č. 18  (1316/1317) </a:t>
            </a:r>
          </a:p>
          <a:p>
            <a:pPr marL="342900" indent="-342900">
              <a:buAutoNum type="arabicPlain" startAt="11"/>
            </a:pPr>
            <a:r>
              <a:rPr lang="sk-SK" dirty="0"/>
              <a:t>Kláštorská ulica č. 34 (po r. 1316 – 1319) </a:t>
            </a:r>
          </a:p>
          <a:p>
            <a:pPr marL="342900" indent="-342900">
              <a:buAutoNum type="arabicPlain" startAt="11"/>
            </a:pPr>
            <a:r>
              <a:rPr lang="sk-SK" dirty="0"/>
              <a:t>G. </a:t>
            </a:r>
            <a:r>
              <a:rPr lang="sk-SK" dirty="0" err="1"/>
              <a:t>Hermanna</a:t>
            </a:r>
            <a:r>
              <a:rPr lang="sk-SK" dirty="0"/>
              <a:t> 5  ( 1332-1337) </a:t>
            </a:r>
          </a:p>
          <a:p>
            <a:pPr marL="342900" indent="-342900">
              <a:buAutoNum type="arabicPlain" startAt="11"/>
            </a:pPr>
            <a:r>
              <a:rPr lang="sk-SK" dirty="0"/>
              <a:t>Mäsiarska ulica č. 15 (1337/1338) </a:t>
            </a:r>
          </a:p>
          <a:p>
            <a:pPr marL="342900" indent="-342900">
              <a:buAutoNum type="arabicPlain" startAt="11"/>
            </a:pPr>
            <a:r>
              <a:rPr lang="sk-SK" dirty="0"/>
              <a:t>Vysoká ulica č. 76 (po r. 1357)  </a:t>
            </a:r>
          </a:p>
          <a:p>
            <a:pPr marL="342900" indent="-342900">
              <a:buAutoNum type="arabicPlain"/>
            </a:pP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450BDAD-B39D-4202-9756-43DAD996DE73}"/>
              </a:ext>
            </a:extLst>
          </p:cNvPr>
          <p:cNvSpPr txBox="1"/>
          <p:nvPr/>
        </p:nvSpPr>
        <p:spPr>
          <a:xfrm>
            <a:off x="8053388" y="2324100"/>
            <a:ext cx="384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Obytné domy 13.-14. stor. </a:t>
            </a:r>
          </a:p>
        </p:txBody>
      </p:sp>
    </p:spTree>
    <p:extLst>
      <p:ext uri="{BB962C8B-B14F-4D97-AF65-F5344CB8AC3E}">
        <p14:creationId xmlns:p14="http://schemas.microsoft.com/office/powerpoint/2010/main" val="3129291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6E52A58-ADC0-468E-A90C-6CB57104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50" y="0"/>
            <a:ext cx="1137905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42BD358-AE64-4022-AD1B-A674A450D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0" y="4692026"/>
            <a:ext cx="4836825" cy="182203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3ED5AAE7-5413-4AA7-B979-1C5A6C8ECA88}"/>
              </a:ext>
            </a:extLst>
          </p:cNvPr>
          <p:cNvSpPr txBox="1"/>
          <p:nvPr/>
        </p:nvSpPr>
        <p:spPr>
          <a:xfrm>
            <a:off x="1520890" y="3237722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Polozapustené</a:t>
            </a:r>
            <a:r>
              <a:rPr lang="sk-SK" b="1" dirty="0"/>
              <a:t> domy </a:t>
            </a:r>
          </a:p>
          <a:p>
            <a:r>
              <a:rPr lang="sk-SK" b="1" i="1" dirty="0" err="1"/>
              <a:t>kemenate</a:t>
            </a:r>
            <a:r>
              <a:rPr lang="sk-SK" b="1" i="1" dirty="0"/>
              <a:t> </a:t>
            </a:r>
            <a:r>
              <a:rPr lang="sk-SK" b="1" dirty="0"/>
              <a:t>či</a:t>
            </a:r>
            <a:r>
              <a:rPr lang="sk-SK" b="1" i="1" dirty="0"/>
              <a:t> </a:t>
            </a:r>
            <a:r>
              <a:rPr lang="sk-SK" b="1" i="1" dirty="0" err="1"/>
              <a:t>steinwerk</a:t>
            </a:r>
            <a:endParaRPr lang="sk-SK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074ECBC-FEBF-47B2-9318-8D35C100EBD0}"/>
              </a:ext>
            </a:extLst>
          </p:cNvPr>
          <p:cNvSpPr txBox="1"/>
          <p:nvPr/>
        </p:nvSpPr>
        <p:spPr>
          <a:xfrm>
            <a:off x="7355175" y="6036906"/>
            <a:ext cx="341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Meštiansky dom , NMP č. 43</a:t>
            </a:r>
          </a:p>
        </p:txBody>
      </p:sp>
    </p:spTree>
    <p:extLst>
      <p:ext uri="{BB962C8B-B14F-4D97-AF65-F5344CB8AC3E}">
        <p14:creationId xmlns:p14="http://schemas.microsoft.com/office/powerpoint/2010/main" val="2769480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D1BA91C2-DF04-4A7C-9541-F2D946A44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82" b="10734"/>
          <a:stretch/>
        </p:blipFill>
        <p:spPr>
          <a:xfrm>
            <a:off x="1" y="2006103"/>
            <a:ext cx="4429556" cy="474722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116795F-86BF-4A1E-AB71-9CE4446BA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088" y="2995612"/>
            <a:ext cx="2443163" cy="325755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392573B-7661-4778-AA5C-E3EBE88F6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3" t="-270" r="38342"/>
          <a:stretch/>
        </p:blipFill>
        <p:spPr>
          <a:xfrm>
            <a:off x="9636251" y="2981421"/>
            <a:ext cx="2443163" cy="387657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09673FA-4FF4-4836-AD26-61D9BA90DE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8" r="30368"/>
          <a:stretch/>
        </p:blipFill>
        <p:spPr>
          <a:xfrm>
            <a:off x="4402262" y="2981421"/>
            <a:ext cx="2790826" cy="388807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9A809FC-B79D-4F3E-8955-E6104BFE87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820" y="-86458"/>
            <a:ext cx="4438101" cy="29535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blúk 12">
            <a:extLst>
              <a:ext uri="{FF2B5EF4-FFF2-40B4-BE49-F238E27FC236}">
                <a16:creationId xmlns:a16="http://schemas.microsoft.com/office/drawing/2014/main" id="{F0F7D049-B57C-4F78-A60C-074201C05CAD}"/>
              </a:ext>
            </a:extLst>
          </p:cNvPr>
          <p:cNvSpPr/>
          <p:nvPr/>
        </p:nvSpPr>
        <p:spPr>
          <a:xfrm rot="262262">
            <a:off x="8004581" y="1598875"/>
            <a:ext cx="453832" cy="530156"/>
          </a:xfrm>
          <a:prstGeom prst="arc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lúk 13">
            <a:extLst>
              <a:ext uri="{FF2B5EF4-FFF2-40B4-BE49-F238E27FC236}">
                <a16:creationId xmlns:a16="http://schemas.microsoft.com/office/drawing/2014/main" id="{1B4A4AE9-D7E8-4EDF-9E33-FDAA46FC0BB6}"/>
              </a:ext>
            </a:extLst>
          </p:cNvPr>
          <p:cNvSpPr/>
          <p:nvPr/>
        </p:nvSpPr>
        <p:spPr>
          <a:xfrm rot="15888285">
            <a:off x="7902490" y="1715623"/>
            <a:ext cx="630250" cy="397073"/>
          </a:xfrm>
          <a:prstGeom prst="arc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: nahor 14">
            <a:extLst>
              <a:ext uri="{FF2B5EF4-FFF2-40B4-BE49-F238E27FC236}">
                <a16:creationId xmlns:a16="http://schemas.microsoft.com/office/drawing/2014/main" id="{A977DB58-B572-4BAC-9834-F027B8EC449A}"/>
              </a:ext>
            </a:extLst>
          </p:cNvPr>
          <p:cNvSpPr/>
          <p:nvPr/>
        </p:nvSpPr>
        <p:spPr>
          <a:xfrm>
            <a:off x="8202680" y="2044872"/>
            <a:ext cx="172156" cy="1183032"/>
          </a:xfrm>
          <a:prstGeom prst="up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DFF3EF14-39AC-4B4F-B10D-2A5EB16851AF}"/>
              </a:ext>
            </a:extLst>
          </p:cNvPr>
          <p:cNvSpPr txBox="1"/>
          <p:nvPr/>
        </p:nvSpPr>
        <p:spPr>
          <a:xfrm>
            <a:off x="857250" y="590550"/>
            <a:ext cx="410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Meštiansky dom Mäsiarska 15 v Levoči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B109B04-A0D6-4C9C-A457-2392DCE3484E}"/>
              </a:ext>
            </a:extLst>
          </p:cNvPr>
          <p:cNvSpPr txBox="1"/>
          <p:nvPr/>
        </p:nvSpPr>
        <p:spPr>
          <a:xfrm>
            <a:off x="2781300" y="2044872"/>
            <a:ext cx="340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Otvorený vstup bez brány s </a:t>
            </a:r>
            <a:r>
              <a:rPr lang="sk-SK" b="1" dirty="0" err="1"/>
              <a:t>miniskulou</a:t>
            </a:r>
            <a:endParaRPr lang="sk-SK" b="1" dirty="0"/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1F25E94A-A7F9-46BE-9AD4-D2081F4D4E04}"/>
              </a:ext>
            </a:extLst>
          </p:cNvPr>
          <p:cNvCxnSpPr/>
          <p:nvPr/>
        </p:nvCxnSpPr>
        <p:spPr>
          <a:xfrm>
            <a:off x="5153025" y="2362200"/>
            <a:ext cx="2832013" cy="12668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F39D9F72-E4B6-4F5E-8C7A-F33BE43F9FE7}"/>
              </a:ext>
            </a:extLst>
          </p:cNvPr>
          <p:cNvCxnSpPr/>
          <p:nvPr/>
        </p:nvCxnSpPr>
        <p:spPr>
          <a:xfrm flipH="1">
            <a:off x="6781800" y="4400550"/>
            <a:ext cx="771525" cy="161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EC632C3A-1C30-4228-8EAF-C44F278B96AB}"/>
              </a:ext>
            </a:extLst>
          </p:cNvPr>
          <p:cNvCxnSpPr/>
          <p:nvPr/>
        </p:nvCxnSpPr>
        <p:spPr>
          <a:xfrm flipV="1">
            <a:off x="9353550" y="3990880"/>
            <a:ext cx="847725" cy="257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28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E6D4FF77-3133-49B0-9813-C9F66366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1" y="1404303"/>
            <a:ext cx="5027265" cy="504412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10AFE5D-2E49-4885-B310-442831D55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9" y="147639"/>
            <a:ext cx="4248149" cy="318611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6F67C68-2072-4829-9290-28F70AF18D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99" y="3524249"/>
            <a:ext cx="4248149" cy="318611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994BBDC-1260-4593-B22A-156550EAB12F}"/>
              </a:ext>
            </a:extLst>
          </p:cNvPr>
          <p:cNvSpPr txBox="1"/>
          <p:nvPr/>
        </p:nvSpPr>
        <p:spPr>
          <a:xfrm>
            <a:off x="742951" y="514350"/>
            <a:ext cx="627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Meštiansky dom Vysoká 76 v Levoči</a:t>
            </a:r>
          </a:p>
        </p:txBody>
      </p:sp>
    </p:spTree>
    <p:extLst>
      <p:ext uri="{BB962C8B-B14F-4D97-AF65-F5344CB8AC3E}">
        <p14:creationId xmlns:p14="http://schemas.microsoft.com/office/powerpoint/2010/main" val="16286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9D30BA8-CE7F-4A0F-ACB7-7DBCBAFDB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642" y="156756"/>
            <a:ext cx="4412358" cy="65913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5CAB968-6793-423E-88B7-893C163D2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87" t="1666" r="5815" b="27361"/>
          <a:stretch/>
        </p:blipFill>
        <p:spPr>
          <a:xfrm>
            <a:off x="0" y="340722"/>
            <a:ext cx="4629150" cy="658912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9C628E4-2205-4390-AD36-FA2D3286BB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275" y="2568233"/>
            <a:ext cx="3134867" cy="417982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AB34F2DF-7EE8-408A-859C-73389BF5ECDF}"/>
              </a:ext>
            </a:extLst>
          </p:cNvPr>
          <p:cNvSpPr txBox="1"/>
          <p:nvPr/>
        </p:nvSpPr>
        <p:spPr>
          <a:xfrm>
            <a:off x="4067176" y="485775"/>
            <a:ext cx="369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Motív </a:t>
            </a:r>
            <a:r>
              <a:rPr lang="sk-S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trojlistu</a:t>
            </a:r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- mníška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979C6C4-26AD-4161-A1B6-A9D9F00AED00}"/>
              </a:ext>
            </a:extLst>
          </p:cNvPr>
          <p:cNvSpPr txBox="1"/>
          <p:nvPr/>
        </p:nvSpPr>
        <p:spPr>
          <a:xfrm>
            <a:off x="7972425" y="6153150"/>
            <a:ext cx="3857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Vstup do suterénu domu č. 49 na NMP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0292B31-07F3-48EC-9391-AC8AF463C634}"/>
              </a:ext>
            </a:extLst>
          </p:cNvPr>
          <p:cNvSpPr txBox="1"/>
          <p:nvPr/>
        </p:nvSpPr>
        <p:spPr>
          <a:xfrm>
            <a:off x="3724275" y="1076325"/>
            <a:ext cx="3696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Okno prízemia v dome č. 25 na NMP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0470AE1-C7E8-4B4B-8D40-38CB0F9C3002}"/>
              </a:ext>
            </a:extLst>
          </p:cNvPr>
          <p:cNvSpPr txBox="1"/>
          <p:nvPr/>
        </p:nvSpPr>
        <p:spPr>
          <a:xfrm>
            <a:off x="4629150" y="1933431"/>
            <a:ext cx="31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Okno schodiska v Kostole sv. Jakuba v Levoči</a:t>
            </a:r>
          </a:p>
        </p:txBody>
      </p:sp>
    </p:spTree>
    <p:extLst>
      <p:ext uri="{BB962C8B-B14F-4D97-AF65-F5344CB8AC3E}">
        <p14:creationId xmlns:p14="http://schemas.microsoft.com/office/powerpoint/2010/main" val="229497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5C614-7969-87E0-8CE8-24379979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565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0070C0"/>
                </a:solidFill>
                <a:latin typeface="+mn-lt"/>
              </a:rPr>
              <a:t>Poznanie najstaršej podoby Levoče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737D5C-56A1-77DE-3089-8873C83A5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90"/>
            <a:ext cx="10515600" cy="5113273"/>
          </a:xfrm>
        </p:spPr>
        <p:txBody>
          <a:bodyPr>
            <a:normAutofit/>
          </a:bodyPr>
          <a:lstStyle/>
          <a:p>
            <a:r>
              <a:rPr lang="sk-SK" sz="2000" b="1" dirty="0"/>
              <a:t>Sťažené absenciou archívnych materiálov </a:t>
            </a:r>
            <a:r>
              <a:rPr lang="sk-SK" sz="2000" dirty="0"/>
              <a:t>z dôvodu vyhorenia mestského archívu v roku 1550</a:t>
            </a:r>
          </a:p>
          <a:p>
            <a:r>
              <a:rPr lang="sk-SK" sz="2000" b="1" dirty="0"/>
              <a:t>Absencia starších plánov a </a:t>
            </a:r>
            <a:r>
              <a:rPr lang="sk-SK" sz="2000" b="1" dirty="0" err="1"/>
              <a:t>vedút</a:t>
            </a:r>
            <a:r>
              <a:rPr lang="sk-SK" sz="2000" b="1" dirty="0"/>
              <a:t> mesta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Vychádza z pamiatkových výskumov</a:t>
            </a:r>
            <a:r>
              <a:rPr lang="sk-SK" sz="2000" dirty="0"/>
              <a:t>: </a:t>
            </a:r>
            <a:r>
              <a:rPr lang="sk-SK" sz="2000" dirty="0" err="1"/>
              <a:t>architektonicko</a:t>
            </a:r>
            <a:r>
              <a:rPr lang="sk-SK" sz="2000" dirty="0"/>
              <a:t> – historický,  umelecko- historický,            </a:t>
            </a:r>
          </a:p>
          <a:p>
            <a:pPr marL="0" indent="0">
              <a:buNone/>
            </a:pPr>
            <a:r>
              <a:rPr lang="sk-SK" sz="2000" dirty="0"/>
              <a:t>                                                                     urbanisticko-historický, archeologický, reštaurátorský </a:t>
            </a:r>
          </a:p>
          <a:p>
            <a:pPr marL="0" indent="0">
              <a:buNone/>
            </a:pPr>
            <a:r>
              <a:rPr lang="sk-SK" sz="2000" b="1" dirty="0"/>
              <a:t>Archívnych materiálov </a:t>
            </a:r>
            <a:r>
              <a:rPr lang="sk-SK" sz="2000" dirty="0"/>
              <a:t>zachovaných na iných miestach</a:t>
            </a:r>
          </a:p>
          <a:p>
            <a:pPr marL="0" indent="0">
              <a:buNone/>
            </a:pPr>
            <a:r>
              <a:rPr lang="sk-SK" sz="2000" b="1" dirty="0"/>
              <a:t>Následnom sledovaní stavebných konštrukcií  a podložia</a:t>
            </a:r>
            <a:r>
              <a:rPr lang="sk-SK" sz="2000" dirty="0"/>
              <a:t> počas obnovy objektov a zásahov do povrchov verejných priestranstiev, dvorov a suterénov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Pomocné metódy</a:t>
            </a:r>
            <a:r>
              <a:rPr lang="sk-SK" sz="2000" dirty="0"/>
              <a:t>: geofyzikálne merania  (napr. </a:t>
            </a:r>
            <a:r>
              <a:rPr lang="sk-SK" sz="2000" dirty="0" err="1"/>
              <a:t>georadarové</a:t>
            </a:r>
            <a:r>
              <a:rPr lang="sk-SK" sz="2000" dirty="0"/>
              <a:t> merania)</a:t>
            </a:r>
          </a:p>
          <a:p>
            <a:pPr marL="0" indent="0">
              <a:buNone/>
            </a:pPr>
            <a:r>
              <a:rPr lang="sk-SK" sz="2000" dirty="0"/>
              <a:t>                                  </a:t>
            </a:r>
            <a:r>
              <a:rPr lang="sk-SK" sz="2000" dirty="0" err="1"/>
              <a:t>dendrochronologické</a:t>
            </a:r>
            <a:r>
              <a:rPr lang="sk-SK" sz="2000" dirty="0"/>
              <a:t> datovanie</a:t>
            </a:r>
          </a:p>
          <a:p>
            <a:pPr marL="0" indent="0">
              <a:buNone/>
            </a:pPr>
            <a:r>
              <a:rPr lang="sk-SK" sz="2000" b="1" dirty="0"/>
              <a:t>Komparácia – porovnávanie </a:t>
            </a:r>
            <a:r>
              <a:rPr lang="sk-SK" sz="2000" dirty="0"/>
              <a:t>urbanistického a stavebného vývoja s inými mestami na základe historických súvislostí, typológie stavieb, architektonického tvaroslovia 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46958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831B173D-39D5-4A34-BFF9-0C936BF36D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2"/>
            <a:ext cx="12192000" cy="685419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43F3D04-9A21-458B-87F3-1E843D4B255E}"/>
              </a:ext>
            </a:extLst>
          </p:cNvPr>
          <p:cNvSpPr txBox="1"/>
          <p:nvPr/>
        </p:nvSpPr>
        <p:spPr>
          <a:xfrm>
            <a:off x="-111183" y="3065300"/>
            <a:ext cx="411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k-SK" altLang="sk-SK" sz="2800" b="1" dirty="0">
                <a:solidFill>
                  <a:srgbClr val="FFFF00"/>
                </a:solidFill>
              </a:rPr>
              <a:t>    Ďakujem za pozornosť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A26F3AE-9CAE-4A6F-A326-CDDF071B97DF}"/>
              </a:ext>
            </a:extLst>
          </p:cNvPr>
          <p:cNvSpPr txBox="1"/>
          <p:nvPr/>
        </p:nvSpPr>
        <p:spPr>
          <a:xfrm>
            <a:off x="254000" y="3309120"/>
            <a:ext cx="3161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sk-SK" altLang="sk-SK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k-SK" altLang="sk-SK" b="1" dirty="0">
                <a:solidFill>
                  <a:srgbClr val="FFFF00"/>
                </a:solidFill>
              </a:rPr>
              <a:t>Ing. arch. Magdaléna Janovská a</a:t>
            </a:r>
            <a:r>
              <a:rPr lang="sk-SK" altLang="sk-SK" sz="1800" b="1" dirty="0">
                <a:solidFill>
                  <a:srgbClr val="FFFF00"/>
                </a:solidFill>
              </a:rPr>
              <a:t>utorizovaná architektka SKA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21681C3-9771-4486-A9F8-FFABC89161BA}"/>
              </a:ext>
            </a:extLst>
          </p:cNvPr>
          <p:cNvSpPr txBox="1"/>
          <p:nvPr/>
        </p:nvSpPr>
        <p:spPr>
          <a:xfrm>
            <a:off x="8008814" y="5945199"/>
            <a:ext cx="2235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FFFF00"/>
                </a:solidFill>
              </a:rPr>
              <a:t>Levoča, 10.10.2024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B5AC1CA-386A-4A84-B91A-FD6F692A4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4014" y="5820309"/>
            <a:ext cx="605040" cy="5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2F2FC05-AA76-4606-B2E6-7D221B1632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284" y="5821855"/>
            <a:ext cx="605040" cy="557586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99897582-3AA6-45DE-B6AC-4C79C41BB4B0}"/>
              </a:ext>
            </a:extLst>
          </p:cNvPr>
          <p:cNvSpPr txBox="1"/>
          <p:nvPr/>
        </p:nvSpPr>
        <p:spPr>
          <a:xfrm>
            <a:off x="11044284" y="5848855"/>
            <a:ext cx="605040" cy="592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077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B167507-E47A-4122-A1C2-8FE9E0AAA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2" y="-95250"/>
            <a:ext cx="9558716" cy="685800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4BFC7657-EB15-4879-93E1-F62D2823D23F}"/>
              </a:ext>
            </a:extLst>
          </p:cNvPr>
          <p:cNvSpPr/>
          <p:nvPr/>
        </p:nvSpPr>
        <p:spPr>
          <a:xfrm rot="430969">
            <a:off x="7899893" y="1405345"/>
            <a:ext cx="2094574" cy="124154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CA2B555-3914-4D74-8903-63146A53867E}"/>
              </a:ext>
            </a:extLst>
          </p:cNvPr>
          <p:cNvSpPr txBox="1"/>
          <p:nvPr/>
        </p:nvSpPr>
        <p:spPr>
          <a:xfrm>
            <a:off x="10320193" y="1247775"/>
            <a:ext cx="157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0070C0"/>
                </a:solidFill>
              </a:rPr>
              <a:t>Katzwinkel</a:t>
            </a:r>
            <a:endParaRPr lang="sk-SK" b="1" dirty="0">
              <a:solidFill>
                <a:srgbClr val="0070C0"/>
              </a:solidFill>
            </a:endParaRPr>
          </a:p>
          <a:p>
            <a:r>
              <a:rPr lang="sk-SK" dirty="0">
                <a:solidFill>
                  <a:srgbClr val="0070C0"/>
                </a:solidFill>
              </a:rPr>
              <a:t>(</a:t>
            </a:r>
            <a:r>
              <a:rPr lang="sk-SK" dirty="0" err="1">
                <a:solidFill>
                  <a:srgbClr val="0070C0"/>
                </a:solidFill>
              </a:rPr>
              <a:t>predurbánne</a:t>
            </a:r>
            <a:r>
              <a:rPr lang="sk-SK" dirty="0">
                <a:solidFill>
                  <a:srgbClr val="0070C0"/>
                </a:solidFill>
              </a:rPr>
              <a:t> osídlenie)</a:t>
            </a:r>
          </a:p>
        </p:txBody>
      </p:sp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BDC227FF-DBCD-4EAA-8AC0-DD86A8FAE2C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9572625" y="1709440"/>
            <a:ext cx="747568" cy="523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>
            <a:extLst>
              <a:ext uri="{FF2B5EF4-FFF2-40B4-BE49-F238E27FC236}">
                <a16:creationId xmlns:a16="http://schemas.microsoft.com/office/drawing/2014/main" id="{E443E807-7323-4587-9856-B5BE8E0C99E7}"/>
              </a:ext>
            </a:extLst>
          </p:cNvPr>
          <p:cNvSpPr/>
          <p:nvPr/>
        </p:nvSpPr>
        <p:spPr>
          <a:xfrm rot="1797551">
            <a:off x="7059175" y="1538880"/>
            <a:ext cx="1344728" cy="265257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4CAD6C5-5BA0-4E4A-A9DA-0ADF4432DBDE}"/>
              </a:ext>
            </a:extLst>
          </p:cNvPr>
          <p:cNvSpPr txBox="1"/>
          <p:nvPr/>
        </p:nvSpPr>
        <p:spPr>
          <a:xfrm>
            <a:off x="10201275" y="3192423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FFC000"/>
                </a:solidFill>
              </a:rPr>
              <a:t>Neuestadt</a:t>
            </a:r>
            <a:endParaRPr lang="sk-SK" b="1" dirty="0">
              <a:solidFill>
                <a:srgbClr val="FFC000"/>
              </a:solidFill>
            </a:endParaRP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5AB52562-E7D9-4D66-8278-6FF769ED813F}"/>
              </a:ext>
            </a:extLst>
          </p:cNvPr>
          <p:cNvCxnSpPr/>
          <p:nvPr/>
        </p:nvCxnSpPr>
        <p:spPr>
          <a:xfrm flipH="1">
            <a:off x="7731539" y="3333750"/>
            <a:ext cx="2446575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6B484698-EC1F-40D8-9B61-DDE6E2ECAEF1}"/>
              </a:ext>
            </a:extLst>
          </p:cNvPr>
          <p:cNvCxnSpPr>
            <a:cxnSpLocks/>
          </p:cNvCxnSpPr>
          <p:nvPr/>
        </p:nvCxnSpPr>
        <p:spPr>
          <a:xfrm flipH="1" flipV="1">
            <a:off x="8446483" y="1876425"/>
            <a:ext cx="1617384" cy="2946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0E96DD13-12E6-45AF-91DA-2024C03FF3BD}"/>
              </a:ext>
            </a:extLst>
          </p:cNvPr>
          <p:cNvCxnSpPr>
            <a:cxnSpLocks/>
          </p:cNvCxnSpPr>
          <p:nvPr/>
        </p:nvCxnSpPr>
        <p:spPr>
          <a:xfrm flipH="1">
            <a:off x="7356944" y="1876425"/>
            <a:ext cx="1089541" cy="20223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EC38FF60-04DC-4E26-B361-439ED56B510F}"/>
              </a:ext>
            </a:extLst>
          </p:cNvPr>
          <p:cNvCxnSpPr>
            <a:cxnSpLocks/>
          </p:cNvCxnSpPr>
          <p:nvPr/>
        </p:nvCxnSpPr>
        <p:spPr>
          <a:xfrm flipH="1">
            <a:off x="4400550" y="3898764"/>
            <a:ext cx="2956395" cy="234375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>
            <a:extLst>
              <a:ext uri="{FF2B5EF4-FFF2-40B4-BE49-F238E27FC236}">
                <a16:creationId xmlns:a16="http://schemas.microsoft.com/office/drawing/2014/main" id="{27B3D68D-E207-46B7-8532-BD6B4B100604}"/>
              </a:ext>
            </a:extLst>
          </p:cNvPr>
          <p:cNvCxnSpPr>
            <a:cxnSpLocks/>
          </p:cNvCxnSpPr>
          <p:nvPr/>
        </p:nvCxnSpPr>
        <p:spPr>
          <a:xfrm flipH="1">
            <a:off x="8536598" y="2171105"/>
            <a:ext cx="1409812" cy="336777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>
            <a:extLst>
              <a:ext uri="{FF2B5EF4-FFF2-40B4-BE49-F238E27FC236}">
                <a16:creationId xmlns:a16="http://schemas.microsoft.com/office/drawing/2014/main" id="{72F6CC2C-6874-493B-9BB6-231D5199CB0F}"/>
              </a:ext>
            </a:extLst>
          </p:cNvPr>
          <p:cNvCxnSpPr>
            <a:cxnSpLocks/>
          </p:cNvCxnSpPr>
          <p:nvPr/>
        </p:nvCxnSpPr>
        <p:spPr>
          <a:xfrm flipH="1">
            <a:off x="4400550" y="5557122"/>
            <a:ext cx="4045933" cy="6853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2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2B1C0-4D1B-C3A7-FF46-3C6D6D172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65125"/>
            <a:ext cx="11182165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. </a:t>
            </a:r>
            <a:endParaRPr lang="sk-SK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2B26CAA4-7825-4443-87EA-E2844C095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9"/>
          <a:stretch/>
        </p:blipFill>
        <p:spPr>
          <a:xfrm>
            <a:off x="7886700" y="128607"/>
            <a:ext cx="4098043" cy="436550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5C2A200-E82E-4733-A57D-3BD5DC7D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749" y="3986274"/>
            <a:ext cx="4767251" cy="287172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B256E58-0874-469F-A5CD-7FC103BD0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64" y="128605"/>
            <a:ext cx="3287028" cy="321303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2201610-8E69-4102-99A4-CCB32DFBE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30" y="3343274"/>
            <a:ext cx="2282274" cy="342341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CC03AA1-8363-4684-8A28-37C90BE863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49" y="3423411"/>
            <a:ext cx="4457700" cy="334327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7920747-E615-4325-B249-FB7AC8171F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3019" y="-431182"/>
            <a:ext cx="3134531" cy="425410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7A903AD-A08C-48EC-8A75-46733D622EBC}"/>
              </a:ext>
            </a:extLst>
          </p:cNvPr>
          <p:cNvSpPr txBox="1"/>
          <p:nvPr/>
        </p:nvSpPr>
        <p:spPr>
          <a:xfrm>
            <a:off x="566737" y="2879974"/>
            <a:ext cx="292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Opevnenie Spišského hradu z 1. tretiny 13. storočia - analógia</a:t>
            </a:r>
          </a:p>
        </p:txBody>
      </p:sp>
      <p:sp>
        <p:nvSpPr>
          <p:cNvPr id="7" name="Šípka: nahor 6">
            <a:extLst>
              <a:ext uri="{FF2B5EF4-FFF2-40B4-BE49-F238E27FC236}">
                <a16:creationId xmlns:a16="http://schemas.microsoft.com/office/drawing/2014/main" id="{68689BA0-9FB5-4FEC-B1BB-A379026ECD76}"/>
              </a:ext>
            </a:extLst>
          </p:cNvPr>
          <p:cNvSpPr/>
          <p:nvPr/>
        </p:nvSpPr>
        <p:spPr>
          <a:xfrm>
            <a:off x="2028825" y="2457450"/>
            <a:ext cx="238125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DBAE9F6-CBEC-4307-BA68-28A1B4D789B4}"/>
              </a:ext>
            </a:extLst>
          </p:cNvPr>
          <p:cNvSpPr txBox="1"/>
          <p:nvPr/>
        </p:nvSpPr>
        <p:spPr>
          <a:xfrm>
            <a:off x="6734175" y="3341639"/>
            <a:ext cx="1524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Bašta Pracháreň</a:t>
            </a:r>
          </a:p>
        </p:txBody>
      </p:sp>
    </p:spTree>
    <p:extLst>
      <p:ext uri="{BB962C8B-B14F-4D97-AF65-F5344CB8AC3E}">
        <p14:creationId xmlns:p14="http://schemas.microsoft.com/office/powerpoint/2010/main" val="3668121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8FA86-C21C-4E80-91C7-92A46292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Otvorené bašty v opevnení budovanom v 14. storočí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195D76A0-C01B-4592-B501-B93E5E244E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78988091-3379-4577-8737-834A36CD8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77502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2D23E-7CD2-49DA-B2AB-84D0665C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Ovplyvňujúce činitele vývoja mesta po mongolských pustošeniach v 2. polovici 13. storočia (sledovanie urbanistického vývoja)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8192FE-82B0-423C-967D-6BD5690A0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762919"/>
            <a:ext cx="5181600" cy="4476750"/>
          </a:xfrm>
        </p:spPr>
        <p:txBody>
          <a:bodyPr>
            <a:normAutofit lnSpcReduction="10000"/>
          </a:bodyPr>
          <a:lstStyle/>
          <a:p>
            <a:r>
              <a:rPr lang="sk-SK" dirty="0"/>
              <a:t>Nemeckí kolonisti</a:t>
            </a:r>
          </a:p>
          <a:p>
            <a:r>
              <a:rPr lang="sk-SK" dirty="0"/>
              <a:t>Levoča od roku 1271 sa stala sídlom Spoločenstva spišských Sasov </a:t>
            </a:r>
          </a:p>
          <a:p>
            <a:r>
              <a:rPr lang="sk-SK" dirty="0"/>
              <a:t>výsady slobodného kráľovského mesta, ako napr. právo skladu z r. 1321</a:t>
            </a:r>
          </a:p>
          <a:p>
            <a:r>
              <a:rPr lang="sk-SK" dirty="0"/>
              <a:t>Hospodársky vývoj, obchodné vzťahy</a:t>
            </a:r>
          </a:p>
          <a:p>
            <a:r>
              <a:rPr lang="sk-SK" dirty="0"/>
              <a:t>Poloha mesta na obchodných cestách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50CFC7A-91DD-4877-81B0-8A631E6329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Cielená výstavba v meste bola výrazne ovplyvňovaná aj pohromami a požiarmi (1332 a 1342). </a:t>
            </a:r>
          </a:p>
          <a:p>
            <a:r>
              <a:rPr lang="sk-SK" dirty="0"/>
              <a:t>Po požiaroch dochádzalo k výrazným zmenám  v parcelácii a nivelete</a:t>
            </a:r>
          </a:p>
          <a:p>
            <a:r>
              <a:rPr lang="sk-SK" dirty="0"/>
              <a:t>morové epidémie (1334) </a:t>
            </a:r>
          </a:p>
          <a:p>
            <a:r>
              <a:rPr lang="sk-SK" dirty="0"/>
              <a:t>zemetrasenia</a:t>
            </a:r>
          </a:p>
        </p:txBody>
      </p:sp>
    </p:spTree>
    <p:extLst>
      <p:ext uri="{BB962C8B-B14F-4D97-AF65-F5344CB8AC3E}">
        <p14:creationId xmlns:p14="http://schemas.microsoft.com/office/powerpoint/2010/main" val="59377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7F6E3C3-F445-4959-B91B-01B851186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6" y="-9525"/>
            <a:ext cx="7929677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AB840CB-2AD7-45FD-8BBC-69245483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60" y="370259"/>
            <a:ext cx="4955440" cy="169102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3E8B1EE-DCAA-4328-9BA2-B0ED93D4B622}"/>
              </a:ext>
            </a:extLst>
          </p:cNvPr>
          <p:cNvSpPr txBox="1"/>
          <p:nvPr/>
        </p:nvSpPr>
        <p:spPr>
          <a:xfrm>
            <a:off x="8208226" y="2553730"/>
            <a:ext cx="37052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sk-SK" dirty="0"/>
              <a:t>Centrálna stavba  Kostol sv. Ducha</a:t>
            </a:r>
          </a:p>
          <a:p>
            <a:r>
              <a:rPr lang="sk-SK" dirty="0"/>
              <a:t>       (predchodca súčasného kostola)</a:t>
            </a:r>
          </a:p>
          <a:p>
            <a:r>
              <a:rPr lang="sk-SK" b="1" dirty="0"/>
              <a:t>2 </a:t>
            </a:r>
            <a:r>
              <a:rPr lang="sk-SK" dirty="0"/>
              <a:t>   Kostol sv. Jakuba st.</a:t>
            </a:r>
          </a:p>
          <a:p>
            <a:pPr marL="342900" indent="-342900">
              <a:buAutoNum type="arabicPlain" startAt="3"/>
            </a:pPr>
            <a:r>
              <a:rPr lang="sk-SK" dirty="0"/>
              <a:t>Kláštor minoritov s kostolom </a:t>
            </a:r>
          </a:p>
          <a:p>
            <a:r>
              <a:rPr lang="sk-SK" dirty="0"/>
              <a:t>      (dnes sv. Ladislava)</a:t>
            </a:r>
          </a:p>
          <a:p>
            <a:pPr marL="342900" indent="-342900">
              <a:buAutoNum type="arabicPlain" startAt="4"/>
            </a:pPr>
            <a:r>
              <a:rPr lang="sk-SK" dirty="0"/>
              <a:t>Murivo zachytené v </a:t>
            </a:r>
            <a:r>
              <a:rPr lang="sk-SK" dirty="0" err="1"/>
              <a:t>archeol</a:t>
            </a:r>
            <a:r>
              <a:rPr lang="sk-SK" dirty="0"/>
              <a:t>. sonde v ambite kláštora</a:t>
            </a:r>
          </a:p>
          <a:p>
            <a:pPr marL="342900" indent="-342900">
              <a:buAutoNum type="arabicPlain" startAt="5"/>
            </a:pPr>
            <a:r>
              <a:rPr lang="sk-SK" dirty="0"/>
              <a:t>Zabudovaný starší úsek hradby</a:t>
            </a:r>
          </a:p>
          <a:p>
            <a:r>
              <a:rPr lang="sk-SK" dirty="0"/>
              <a:t>      ukončenej cimburím v prachárni</a:t>
            </a:r>
          </a:p>
          <a:p>
            <a:r>
              <a:rPr lang="sk-SK" dirty="0"/>
              <a:t>9-16 obytné domy</a:t>
            </a:r>
          </a:p>
          <a:p>
            <a:pPr marL="342900" indent="-342900">
              <a:buAutoNum type="arabicPlain" startAt="17"/>
            </a:pPr>
            <a:r>
              <a:rPr lang="sk-SK" dirty="0"/>
              <a:t>Predpokladaná staršia časť stavby</a:t>
            </a:r>
          </a:p>
          <a:p>
            <a:r>
              <a:rPr lang="sk-SK" dirty="0"/>
              <a:t>       s funkciou tržnice – súkenice na</a:t>
            </a:r>
          </a:p>
          <a:p>
            <a:r>
              <a:rPr lang="sk-SK" dirty="0"/>
              <a:t>       konci 14. storočia </a:t>
            </a:r>
          </a:p>
        </p:txBody>
      </p:sp>
    </p:spTree>
    <p:extLst>
      <p:ext uri="{BB962C8B-B14F-4D97-AF65-F5344CB8AC3E}">
        <p14:creationId xmlns:p14="http://schemas.microsoft.com/office/powerpoint/2010/main" val="360955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2FEC2AA-23CC-4F9F-949E-D96624630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507" y="3717030"/>
            <a:ext cx="4855474" cy="314097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AB3F6AA-EF22-4BF2-8814-F97306C40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9" t="15585" r="8277" b="4773"/>
          <a:stretch/>
        </p:blipFill>
        <p:spPr>
          <a:xfrm>
            <a:off x="6782408" y="213348"/>
            <a:ext cx="4856573" cy="344062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9CC64F9-D1D5-47ED-B4D7-8A87F11F9E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" y="77331"/>
            <a:ext cx="5085502" cy="6780669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632B1EE-C4AB-4FD3-B6C1-302F84AD5B4B}"/>
              </a:ext>
            </a:extLst>
          </p:cNvPr>
          <p:cNvSpPr txBox="1"/>
          <p:nvPr/>
        </p:nvSpPr>
        <p:spPr>
          <a:xfrm>
            <a:off x="5533176" y="3590924"/>
            <a:ext cx="3229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b="1" dirty="0"/>
              <a:t>Kostol sv. Jakuba st.</a:t>
            </a:r>
          </a:p>
        </p:txBody>
      </p:sp>
    </p:spTree>
    <p:extLst>
      <p:ext uri="{BB962C8B-B14F-4D97-AF65-F5344CB8AC3E}">
        <p14:creationId xmlns:p14="http://schemas.microsoft.com/office/powerpoint/2010/main" val="30082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9A4279F5-6769-4A4F-B7A2-B6F392DB3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514"/>
            <a:ext cx="8530201" cy="6256171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46BA11F-160E-4F34-919B-649067F3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419" y="402514"/>
            <a:ext cx="4705226" cy="177462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3819C2F-182C-408D-BF8E-250AC417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270" y="2902856"/>
            <a:ext cx="4037044" cy="24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550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520</Words>
  <Application>Microsoft Office PowerPoint</Application>
  <PresentationFormat>Širokouhlá</PresentationFormat>
  <Paragraphs>94</Paragraphs>
  <Slides>20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Motív balíka Office</vt:lpstr>
      <vt:lpstr>           Ochrana nálezov  datovaných do r. 1400 z pohľadu            urbanistického a stavebného vývoja v Levoči </vt:lpstr>
      <vt:lpstr>Poznanie najstaršej podoby Levoče </vt:lpstr>
      <vt:lpstr>Prezentácia programu PowerPoint</vt:lpstr>
      <vt:lpstr>Prezentácia programu PowerPoint</vt:lpstr>
      <vt:lpstr>Otvorené bašty v opevnení budovanom v 14. storočí</vt:lpstr>
      <vt:lpstr>Ovplyvňujúce činitele vývoja mesta po mongolských pustošeniach v 2. polovici 13. storočia (sledovanie urbanistického vývoja)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Stavba tržnice - súkenice   (14.- začiatok 15. stor., najneskôr r. 1415)</vt:lpstr>
      <vt:lpstr>Analógie pre tržnicu / súkenicu (v 14. stor. známe obchodné /hanzové mestá)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PC</dc:creator>
  <cp:lastModifiedBy>informatik</cp:lastModifiedBy>
  <cp:revision>125</cp:revision>
  <dcterms:created xsi:type="dcterms:W3CDTF">2021-05-03T20:00:27Z</dcterms:created>
  <dcterms:modified xsi:type="dcterms:W3CDTF">2024-12-18T07:27:42Z</dcterms:modified>
</cp:coreProperties>
</file>