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7" r:id="rId3"/>
    <p:sldId id="298" r:id="rId4"/>
    <p:sldId id="258" r:id="rId5"/>
    <p:sldId id="270" r:id="rId6"/>
    <p:sldId id="268" r:id="rId7"/>
    <p:sldId id="271" r:id="rId8"/>
    <p:sldId id="276" r:id="rId9"/>
    <p:sldId id="257" r:id="rId10"/>
    <p:sldId id="280" r:id="rId11"/>
    <p:sldId id="284" r:id="rId12"/>
    <p:sldId id="285" r:id="rId13"/>
    <p:sldId id="282" r:id="rId14"/>
    <p:sldId id="295" r:id="rId15"/>
    <p:sldId id="294" r:id="rId16"/>
    <p:sldId id="289" r:id="rId17"/>
    <p:sldId id="265" r:id="rId18"/>
    <p:sldId id="288" r:id="rId19"/>
    <p:sldId id="287" r:id="rId20"/>
    <p:sldId id="263" r:id="rId21"/>
    <p:sldId id="292" r:id="rId22"/>
    <p:sldId id="293" r:id="rId23"/>
    <p:sldId id="296" r:id="rId24"/>
    <p:sldId id="267" r:id="rId25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503"/>
    <a:srgbClr val="EE828A"/>
    <a:srgbClr val="7A3E08"/>
    <a:srgbClr val="DA8200"/>
    <a:srgbClr val="F29000"/>
    <a:srgbClr val="F29033"/>
    <a:srgbClr val="FE9000"/>
    <a:srgbClr val="F5E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2" autoAdjust="0"/>
    <p:restoredTop sz="94660"/>
  </p:normalViewPr>
  <p:slideViewPr>
    <p:cSldViewPr>
      <p:cViewPr varScale="1">
        <p:scale>
          <a:sx n="81" d="100"/>
          <a:sy n="81" d="100"/>
        </p:scale>
        <p:origin x="169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0CA688E-C679-456E-A2E2-0BD221DACFD8}" type="datetimeFigureOut">
              <a:rPr lang="sk-SK"/>
              <a:pPr>
                <a:defRPr/>
              </a:pPr>
              <a:t>18. 12. 2024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75A3F15-F325-448D-B5C3-26E2123B0FB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280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ED90-0629-4127-97A4-A6E6484B24F7}" type="datetimeFigureOut">
              <a:rPr lang="sk-SK"/>
              <a:pPr>
                <a:defRPr/>
              </a:pPr>
              <a:t>18. 12. 2024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F32E1-0467-40BC-ABA2-CE0840AADED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6516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9E965-3F2B-4A03-BDC1-1644538A3862}" type="datetimeFigureOut">
              <a:rPr lang="sk-SK"/>
              <a:pPr>
                <a:defRPr/>
              </a:pPr>
              <a:t>18. 12. 2024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42F76-217C-4D8D-95D8-B1878CAEFFD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7826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F0722-747E-49F1-95FF-58327B1CE2D6}" type="datetimeFigureOut">
              <a:rPr lang="sk-SK"/>
              <a:pPr>
                <a:defRPr/>
              </a:pPr>
              <a:t>18. 12. 2024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02C0C-DE2F-4E78-BC0C-96C1267DC1D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4508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F718C-3AD4-43DE-84CB-0DC425FF6540}" type="datetimeFigureOut">
              <a:rPr lang="sk-SK"/>
              <a:pPr>
                <a:defRPr/>
              </a:pPr>
              <a:t>18. 12. 2024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9886-46AE-49AF-A527-671CD82B097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99629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3BD7-D98E-4AF3-9603-30CA0BBFF823}" type="datetimeFigureOut">
              <a:rPr lang="sk-SK"/>
              <a:pPr>
                <a:defRPr/>
              </a:pPr>
              <a:t>18. 12. 2024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2CE3F-09B9-44E9-8218-E4B5D623C4B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6415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5CDF5-7B0A-4150-BA86-33D01FC899A8}" type="datetimeFigureOut">
              <a:rPr lang="sk-SK"/>
              <a:pPr>
                <a:defRPr/>
              </a:pPr>
              <a:t>18. 12. 2024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E29D1-D74E-4A47-B009-AFAAEAF29FC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0281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872E4-10AB-480C-92D7-69891777E53C}" type="datetimeFigureOut">
              <a:rPr lang="sk-SK"/>
              <a:pPr>
                <a:defRPr/>
              </a:pPr>
              <a:t>18. 12. 2024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C5420-AF35-4F23-A3AC-87658151DA6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97948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3F494-FC67-483E-AB4E-F7CEA8F2645E}" type="datetimeFigureOut">
              <a:rPr lang="sk-SK"/>
              <a:pPr>
                <a:defRPr/>
              </a:pPr>
              <a:t>18. 12. 2024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C14AF-41C1-4338-84E3-BF9162BAABF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9591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76867-6EE5-4B2A-A70F-D87CE4DCCFD1}" type="datetimeFigureOut">
              <a:rPr lang="sk-SK"/>
              <a:pPr>
                <a:defRPr/>
              </a:pPr>
              <a:t>18. 12. 2024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45936-BC3E-4963-B26E-52A25AA5B61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42357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0E638-5731-4177-B6BC-73E7E31507ED}" type="datetimeFigureOut">
              <a:rPr lang="sk-SK"/>
              <a:pPr>
                <a:defRPr/>
              </a:pPr>
              <a:t>18. 12. 2024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22E2B-74DA-4C9F-B07B-B8D8A4BD4D4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0679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CA094-69B7-4C65-BF1A-027317E456A4}" type="datetimeFigureOut">
              <a:rPr lang="sk-SK"/>
              <a:pPr>
                <a:defRPr/>
              </a:pPr>
              <a:t>18. 12. 2024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0097-8600-421A-8475-153D92ACA7C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6726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224639-DF19-4119-8374-E3E7879E4D49}" type="datetimeFigureOut">
              <a:rPr lang="sk-SK"/>
              <a:pPr>
                <a:defRPr/>
              </a:pPr>
              <a:t>18. 12. 2024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E3C1EDD-A37D-4A53-9B80-39DE7858C69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screen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9" t="2836" r="2080" b="4424"/>
          <a:stretch/>
        </p:blipFill>
        <p:spPr>
          <a:xfrm>
            <a:off x="-1488" y="944885"/>
            <a:ext cx="5832648" cy="4176464"/>
          </a:xfrm>
          <a:prstGeom prst="rect">
            <a:avLst/>
          </a:prstGeom>
        </p:spPr>
      </p:pic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5831160" y="548679"/>
            <a:ext cx="3251200" cy="4968875"/>
          </a:xfrm>
        </p:spPr>
        <p:txBody>
          <a:bodyPr/>
          <a:lstStyle/>
          <a:p>
            <a:r>
              <a:rPr lang="sk-SK" altLang="sk-SK" sz="2000" dirty="0"/>
              <a:t>Tajomná Levoča bez hraníc</a:t>
            </a:r>
            <a:br>
              <a:rPr lang="sk-SK" altLang="sk-SK" sz="2000" dirty="0"/>
            </a:br>
            <a:br>
              <a:rPr lang="sk-SK" altLang="sk-SK" sz="2000" dirty="0"/>
            </a:br>
            <a:br>
              <a:rPr lang="sk-SK" altLang="sk-SK" sz="2000" i="1" dirty="0"/>
            </a:br>
            <a:br>
              <a:rPr lang="sk-SK" altLang="sk-SK" sz="2000" dirty="0"/>
            </a:br>
            <a:r>
              <a:rPr lang="sk-SK" altLang="sk-SK" sz="2400" b="1" dirty="0"/>
              <a:t>STARÉ MÚZEUM             V NOVOM ŠATE</a:t>
            </a:r>
            <a:br>
              <a:rPr lang="sk-SK" altLang="sk-SK" sz="2400" b="1" dirty="0"/>
            </a:br>
            <a:br>
              <a:rPr lang="sk-SK" altLang="sk-SK" sz="2400" dirty="0"/>
            </a:br>
            <a:br>
              <a:rPr lang="sk-SK" altLang="sk-SK" sz="2400" dirty="0"/>
            </a:br>
            <a:r>
              <a:rPr lang="sk-SK" altLang="sk-SK" sz="2000" i="1" dirty="0"/>
              <a:t>Mária Novotná</a:t>
            </a:r>
            <a:br>
              <a:rPr lang="sk-SK" altLang="sk-SK" sz="2000" i="1" dirty="0"/>
            </a:br>
            <a:br>
              <a:rPr lang="sk-SK" altLang="sk-SK" sz="2400" dirty="0"/>
            </a:br>
            <a:r>
              <a:rPr lang="sk-SK" altLang="sk-SK" sz="2000" dirty="0"/>
              <a:t>10. októbra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k-SK" altLang="sk-SK" sz="2400" b="1" dirty="0"/>
              <a:t>GOTICKÝ DOM</a:t>
            </a:r>
            <a:br>
              <a:rPr lang="sk-SK" altLang="sk-SK" sz="2400" b="1" dirty="0"/>
            </a:br>
            <a:r>
              <a:rPr lang="sk-SK" altLang="sk-SK" sz="2000" dirty="0"/>
              <a:t>premeny budovy v 17. - 19. storočí</a:t>
            </a:r>
            <a:endParaRPr lang="sk-SK" sz="2000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600200"/>
            <a:ext cx="3394472" cy="4525963"/>
          </a:xfrm>
        </p:spPr>
      </p:pic>
      <p:pic>
        <p:nvPicPr>
          <p:cNvPr id="6" name="Zástupný symbol obsahu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607870"/>
            <a:ext cx="4038600" cy="3028950"/>
          </a:xfr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96964"/>
            <a:ext cx="4495800" cy="337185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901" y="1596964"/>
            <a:ext cx="3396899" cy="45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4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2960"/>
          </a:xfrm>
        </p:spPr>
        <p:txBody>
          <a:bodyPr/>
          <a:lstStyle/>
          <a:p>
            <a:r>
              <a:rPr lang="sk-SK" altLang="sk-SK" sz="2400" b="1" dirty="0"/>
              <a:t>STALLUNG – ZBROJNICA</a:t>
            </a:r>
            <a:br>
              <a:rPr lang="sk-SK" altLang="sk-SK" sz="2400" dirty="0"/>
            </a:br>
            <a:r>
              <a:rPr lang="sk-SK" altLang="sk-SK" sz="2000" dirty="0"/>
              <a:t>17. - 19. storočie</a:t>
            </a:r>
            <a:endParaRPr lang="sk-SK" sz="2000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468" y="1556792"/>
            <a:ext cx="6491064" cy="5022325"/>
          </a:xfrm>
        </p:spPr>
      </p:pic>
      <p:cxnSp>
        <p:nvCxnSpPr>
          <p:cNvPr id="7" name="Rovná spojovacia šípka 6"/>
          <p:cNvCxnSpPr/>
          <p:nvPr/>
        </p:nvCxnSpPr>
        <p:spPr>
          <a:xfrm flipV="1">
            <a:off x="1547664" y="2636912"/>
            <a:ext cx="730424" cy="8423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Zástupný symbol obsahu 9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578" y="1417638"/>
            <a:ext cx="6808843" cy="5022325"/>
          </a:xfrm>
        </p:spPr>
      </p:pic>
      <p:cxnSp>
        <p:nvCxnSpPr>
          <p:cNvPr id="15" name="Rovná spojovacia šípka 14"/>
          <p:cNvCxnSpPr/>
          <p:nvPr/>
        </p:nvCxnSpPr>
        <p:spPr>
          <a:xfrm flipV="1">
            <a:off x="966428" y="4136285"/>
            <a:ext cx="72008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>
            <a:off x="968188" y="4424317"/>
            <a:ext cx="682991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42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altLang="sk-SK" sz="2400" b="1" dirty="0"/>
              <a:t>STALLUNG – ZBROJNICA</a:t>
            </a:r>
            <a:br>
              <a:rPr lang="sk-SK" altLang="sk-SK" sz="2400" dirty="0"/>
            </a:br>
            <a:r>
              <a:rPr lang="sk-SK" altLang="sk-SK" sz="2000" dirty="0"/>
              <a:t>17. - 19. storočie</a:t>
            </a:r>
            <a:endParaRPr lang="sk-SK" sz="2000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866" y="1484784"/>
            <a:ext cx="1887949" cy="4751436"/>
          </a:xfrm>
        </p:spPr>
      </p:pic>
      <p:pic>
        <p:nvPicPr>
          <p:cNvPr id="8" name="Zástupný symbol obsahu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484784"/>
            <a:ext cx="5222856" cy="3984812"/>
          </a:xfrm>
        </p:spPr>
      </p:pic>
      <p:cxnSp>
        <p:nvCxnSpPr>
          <p:cNvPr id="10" name="Rovná spojovacia šípka 9"/>
          <p:cNvCxnSpPr/>
          <p:nvPr/>
        </p:nvCxnSpPr>
        <p:spPr>
          <a:xfrm>
            <a:off x="2267744" y="2132856"/>
            <a:ext cx="4464496" cy="13443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>
            <a:off x="2267744" y="2132856"/>
            <a:ext cx="5256584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77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k-SK" altLang="sk-SK" sz="2400" b="1" dirty="0"/>
              <a:t>STALLUNG – ZBROJNICA</a:t>
            </a:r>
            <a:br>
              <a:rPr lang="sk-SK" altLang="sk-SK" sz="2400" dirty="0"/>
            </a:br>
            <a:r>
              <a:rPr lang="sk-SK" altLang="sk-SK" sz="2000" dirty="0"/>
              <a:t>17. - 19. storočie</a:t>
            </a:r>
            <a:endParaRPr lang="sk-SK" sz="2400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388" y="1155794"/>
            <a:ext cx="7931224" cy="5271164"/>
          </a:xfrm>
        </p:spPr>
      </p:pic>
      <p:cxnSp>
        <p:nvCxnSpPr>
          <p:cNvPr id="8" name="Rovná spojovacia šípka 7"/>
          <p:cNvCxnSpPr/>
          <p:nvPr/>
        </p:nvCxnSpPr>
        <p:spPr>
          <a:xfrm>
            <a:off x="3563888" y="5229200"/>
            <a:ext cx="252028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03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AC1277-3060-60F9-07C5-CD5AC784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sz="2400" b="1" dirty="0"/>
              <a:t>Finančný palác </a:t>
            </a:r>
            <a:br>
              <a:rPr lang="sk-SK" sz="2400" dirty="0"/>
            </a:br>
            <a:r>
              <a:rPr lang="sk-SK" sz="2000" dirty="0"/>
              <a:t>návrh z roku 1913</a:t>
            </a:r>
          </a:p>
        </p:txBody>
      </p:sp>
      <p:pic>
        <p:nvPicPr>
          <p:cNvPr id="3" name="Zástupný symbol obsahu 8">
            <a:extLst>
              <a:ext uri="{FF2B5EF4-FFF2-40B4-BE49-F238E27FC236}">
                <a16:creationId xmlns:a16="http://schemas.microsoft.com/office/drawing/2014/main" id="{99EFDDBB-7868-52DE-E969-C4B25F82E8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495718"/>
            <a:ext cx="2458616" cy="3947688"/>
          </a:xfrm>
          <a:prstGeom prst="rect">
            <a:avLst/>
          </a:prstGeom>
        </p:spPr>
      </p:pic>
      <p:pic>
        <p:nvPicPr>
          <p:cNvPr id="4" name="Zástupný symbol obsahu 1">
            <a:extLst>
              <a:ext uri="{FF2B5EF4-FFF2-40B4-BE49-F238E27FC236}">
                <a16:creationId xmlns:a16="http://schemas.microsoft.com/office/drawing/2014/main" id="{4470D2C6-5A07-7276-DA12-01745EB6CC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63" y="1501453"/>
            <a:ext cx="2314600" cy="3855094"/>
          </a:xfrm>
          <a:prstGeom prst="rect">
            <a:avLst/>
          </a:prstGeom>
        </p:spPr>
      </p:pic>
      <p:pic>
        <p:nvPicPr>
          <p:cNvPr id="6" name="Obrázok 5" descr="Obrázok, na ktorom je náčrt, kresba, technický výkres, diagram&#10;&#10;Automaticky generovaný popis">
            <a:extLst>
              <a:ext uri="{FF2B5EF4-FFF2-40B4-BE49-F238E27FC236}">
                <a16:creationId xmlns:a16="http://schemas.microsoft.com/office/drawing/2014/main" id="{851E47DD-EDA0-A3A9-6DC9-C10DEEAE7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74270" y="673147"/>
            <a:ext cx="3855094" cy="5503709"/>
          </a:xfrm>
          <a:prstGeom prst="rect">
            <a:avLst/>
          </a:prstGeom>
        </p:spPr>
      </p:pic>
      <p:pic>
        <p:nvPicPr>
          <p:cNvPr id="8" name="Obrázok 7" descr="Obrázok, na ktorom je náčrt, kresba, budova&#10;&#10;Automaticky generovaný popis">
            <a:extLst>
              <a:ext uri="{FF2B5EF4-FFF2-40B4-BE49-F238E27FC236}">
                <a16:creationId xmlns:a16="http://schemas.microsoft.com/office/drawing/2014/main" id="{F67C9C6B-458D-5920-9C49-3E4B51D557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318" y="1505452"/>
            <a:ext cx="4128877" cy="3945952"/>
          </a:xfrm>
          <a:prstGeom prst="rect">
            <a:avLst/>
          </a:prstGeom>
        </p:spPr>
      </p:pic>
      <p:pic>
        <p:nvPicPr>
          <p:cNvPr id="9" name="Zástupný symbol obsahu 3">
            <a:extLst>
              <a:ext uri="{FF2B5EF4-FFF2-40B4-BE49-F238E27FC236}">
                <a16:creationId xmlns:a16="http://schemas.microsoft.com/office/drawing/2014/main" id="{FB3C9D99-205C-3B7F-49E3-00D1AD75CA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7" t="4088" r="2041" b="2208"/>
          <a:stretch/>
        </p:blipFill>
        <p:spPr>
          <a:xfrm>
            <a:off x="546976" y="1974103"/>
            <a:ext cx="3371614" cy="2427605"/>
          </a:xfrm>
          <a:prstGeom prst="rect">
            <a:avLst/>
          </a:prstGeom>
        </p:spPr>
      </p:pic>
      <p:pic>
        <p:nvPicPr>
          <p:cNvPr id="11" name="Obrázok 10" descr="Obrázok, na ktorom je náčrt, kresba, budova&#10;&#10;Automaticky generovaný popis">
            <a:extLst>
              <a:ext uri="{FF2B5EF4-FFF2-40B4-BE49-F238E27FC236}">
                <a16:creationId xmlns:a16="http://schemas.microsoft.com/office/drawing/2014/main" id="{EA0A3804-D0EA-5F0B-ADF4-E00E13A2EF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924" y="1495718"/>
            <a:ext cx="4706748" cy="3384376"/>
          </a:xfrm>
          <a:prstGeom prst="rect">
            <a:avLst/>
          </a:prstGeom>
        </p:spPr>
      </p:pic>
      <p:pic>
        <p:nvPicPr>
          <p:cNvPr id="12" name="Zástupný symbol obsahu 5">
            <a:extLst>
              <a:ext uri="{FF2B5EF4-FFF2-40B4-BE49-F238E27FC236}">
                <a16:creationId xmlns:a16="http://schemas.microsoft.com/office/drawing/2014/main" id="{CFC2C184-E534-9A0D-37FE-799C484FD4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40" b="4667"/>
          <a:stretch/>
        </p:blipFill>
        <p:spPr>
          <a:xfrm>
            <a:off x="539546" y="2184769"/>
            <a:ext cx="3735772" cy="2569585"/>
          </a:xfrm>
          <a:prstGeom prst="rect">
            <a:avLst/>
          </a:prstGeom>
        </p:spPr>
      </p:pic>
      <p:pic>
        <p:nvPicPr>
          <p:cNvPr id="16" name="Obrázok 15" descr="Obrázok, na ktorom je náčrt, kresba, budova, exteriér&#10;&#10;Automaticky generovaný popis">
            <a:extLst>
              <a:ext uri="{FF2B5EF4-FFF2-40B4-BE49-F238E27FC236}">
                <a16:creationId xmlns:a16="http://schemas.microsoft.com/office/drawing/2014/main" id="{7CB64764-27BB-AD38-751A-72DE6D0AC6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850" y="1509240"/>
            <a:ext cx="3825158" cy="394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6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budova, vozík, koleso, exteriér&#10;&#10;Automaticky generovaný popis">
            <a:extLst>
              <a:ext uri="{FF2B5EF4-FFF2-40B4-BE49-F238E27FC236}">
                <a16:creationId xmlns:a16="http://schemas.microsoft.com/office/drawing/2014/main" id="{A545BDD9-997B-7812-4FB4-200892914C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268760"/>
            <a:ext cx="6768752" cy="4867163"/>
          </a:xfrm>
          <a:prstGeom prst="rect">
            <a:avLst/>
          </a:prstGeom>
        </p:spPr>
      </p:pic>
      <p:pic>
        <p:nvPicPr>
          <p:cNvPr id="5" name="Obrázok 4" descr="Obrázok, na ktorom je budova, okno, exteriér, dom&#10;&#10;Automaticky generovaný popis">
            <a:extLst>
              <a:ext uri="{FF2B5EF4-FFF2-40B4-BE49-F238E27FC236}">
                <a16:creationId xmlns:a16="http://schemas.microsoft.com/office/drawing/2014/main" id="{35FEFB8F-00D4-24FA-4482-93C5229489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769" y="1225067"/>
            <a:ext cx="3538509" cy="4901147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4DA8DC73-2D60-0965-0103-BAD61941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323602"/>
            <a:ext cx="6768752" cy="796950"/>
          </a:xfrm>
        </p:spPr>
        <p:txBody>
          <a:bodyPr/>
          <a:lstStyle/>
          <a:p>
            <a:r>
              <a:rPr lang="sk-SK" altLang="sk-SK" sz="2400" b="1" dirty="0"/>
              <a:t>STALLUNG</a:t>
            </a:r>
            <a:br>
              <a:rPr lang="sk-SK" altLang="sk-SK" sz="2400" b="1" dirty="0"/>
            </a:br>
            <a:r>
              <a:rPr lang="sk-SK" altLang="sk-SK" sz="2000" dirty="0"/>
              <a:t>1. tretina 20. storočia</a:t>
            </a:r>
            <a:endParaRPr lang="sk-SK" sz="2000" dirty="0"/>
          </a:p>
        </p:txBody>
      </p:sp>
      <p:pic>
        <p:nvPicPr>
          <p:cNvPr id="7" name="Zástupný symbol obsahu 5">
            <a:extLst>
              <a:ext uri="{FF2B5EF4-FFF2-40B4-BE49-F238E27FC236}">
                <a16:creationId xmlns:a16="http://schemas.microsoft.com/office/drawing/2014/main" id="{9A85903C-9ED2-D37F-92F8-54D020D403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3" r="2027" b="1494"/>
          <a:stretch/>
        </p:blipFill>
        <p:spPr>
          <a:xfrm>
            <a:off x="1403648" y="1477458"/>
            <a:ext cx="6768752" cy="464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78098"/>
          </a:xfrm>
        </p:spPr>
        <p:txBody>
          <a:bodyPr/>
          <a:lstStyle/>
          <a:p>
            <a:r>
              <a:rPr lang="sk-SK" sz="2400" b="1" cap="all" dirty="0"/>
              <a:t>Generáli československej armády</a:t>
            </a:r>
            <a:br>
              <a:rPr lang="sk-SK" sz="2400" b="1" cap="all" dirty="0"/>
            </a:br>
            <a:br>
              <a:rPr lang="sk-SK" sz="2400" b="1" cap="all" dirty="0"/>
            </a:br>
            <a:r>
              <a:rPr lang="sk-SK" sz="2000" cap="all" dirty="0"/>
              <a:t>Jozef </a:t>
            </a:r>
            <a:r>
              <a:rPr lang="sk-SK" sz="2000" cap="all" dirty="0" err="1"/>
              <a:t>Šnejdárek</a:t>
            </a:r>
            <a:r>
              <a:rPr lang="sk-SK" sz="2000" cap="all" dirty="0"/>
              <a:t>                                     </a:t>
            </a:r>
            <a:r>
              <a:rPr lang="sk-SK" sz="2000" cap="all" dirty="0" err="1"/>
              <a:t>Radola</a:t>
            </a:r>
            <a:r>
              <a:rPr lang="sk-SK" sz="2000" cap="all" dirty="0"/>
              <a:t> </a:t>
            </a:r>
            <a:r>
              <a:rPr lang="sk-SK" sz="2000" cap="all" dirty="0" err="1"/>
              <a:t>Gajda</a:t>
            </a:r>
            <a:endParaRPr lang="sk-SK" sz="2000" dirty="0"/>
          </a:p>
        </p:txBody>
      </p:sp>
      <p:pic>
        <p:nvPicPr>
          <p:cNvPr id="7" name="Zástupný objekt pre obsah 6" descr="Obrázok, na ktorom je ošatenie, vojenská uniforma, ľudská tvár, chlap&#10;&#10;Automaticky generovaný popis">
            <a:extLst>
              <a:ext uri="{FF2B5EF4-FFF2-40B4-BE49-F238E27FC236}">
                <a16:creationId xmlns:a16="http://schemas.microsoft.com/office/drawing/2014/main" id="{85BA7116-E816-C7D9-B577-FEBCD5AE93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412776"/>
            <a:ext cx="3229535" cy="4525963"/>
          </a:xfrm>
        </p:spPr>
      </p:pic>
      <p:pic>
        <p:nvPicPr>
          <p:cNvPr id="10" name="Zástupný objekt pre obsah 9" descr="Obrázok, na ktorom je ľudská tvár, ošatenie, vojenská uniforma, osoba&#10;&#10;Automaticky generovaný popis">
            <a:extLst>
              <a:ext uri="{FF2B5EF4-FFF2-40B4-BE49-F238E27FC236}">
                <a16:creationId xmlns:a16="http://schemas.microsoft.com/office/drawing/2014/main" id="{9DB5331C-F29B-45FD-C002-4DBF50DE32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412777"/>
            <a:ext cx="2981231" cy="4525962"/>
          </a:xfrm>
        </p:spPr>
      </p:pic>
    </p:spTree>
    <p:extLst>
      <p:ext uri="{BB962C8B-B14F-4D97-AF65-F5344CB8AC3E}">
        <p14:creationId xmlns:p14="http://schemas.microsoft.com/office/powerpoint/2010/main" val="1271031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k-SK" sz="2400" b="1" cap="all" dirty="0"/>
              <a:t>Staré múzeum</a:t>
            </a:r>
            <a:br>
              <a:rPr lang="sk-SK" sz="2400" b="1" dirty="0"/>
            </a:br>
            <a:r>
              <a:rPr lang="sk-SK" sz="2000" dirty="0"/>
              <a:t>20. storočie</a:t>
            </a:r>
            <a:endParaRPr lang="sk-SK" altLang="sk-SK" sz="2000" dirty="0"/>
          </a:p>
        </p:txBody>
      </p:sp>
      <p:pic>
        <p:nvPicPr>
          <p:cNvPr id="2" name="Zástupný symbol obsahu 1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50" y="1417638"/>
            <a:ext cx="3129837" cy="5212916"/>
          </a:xfrm>
        </p:spPr>
      </p:pic>
      <p:pic>
        <p:nvPicPr>
          <p:cNvPr id="3" name="Zástupný symbol obsahu 2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344" y="1417638"/>
            <a:ext cx="3638456" cy="5145770"/>
          </a:xfr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917" y="1417638"/>
            <a:ext cx="1484458" cy="188411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sz="2400" b="1" cap="all" dirty="0"/>
              <a:t>Staré múzeum</a:t>
            </a:r>
            <a:br>
              <a:rPr lang="sk-SK" sz="2400" b="1" dirty="0"/>
            </a:br>
            <a:r>
              <a:rPr lang="sk-SK" sz="2000" dirty="0"/>
              <a:t>20. storočie</a:t>
            </a: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44" y="1446943"/>
            <a:ext cx="3294310" cy="4142297"/>
          </a:xfrm>
        </p:spPr>
      </p:pic>
      <p:pic>
        <p:nvPicPr>
          <p:cNvPr id="6" name="Zástupný symbol obsahu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09"/>
          <a:stretch/>
        </p:blipFill>
        <p:spPr>
          <a:xfrm>
            <a:off x="4858327" y="1446943"/>
            <a:ext cx="2602632" cy="4289464"/>
          </a:xfr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659" y="1446942"/>
            <a:ext cx="4407616" cy="414229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165" y="1446942"/>
            <a:ext cx="4760190" cy="4142297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003" y="1446941"/>
            <a:ext cx="4726514" cy="315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1872"/>
          </a:xfrm>
        </p:spPr>
        <p:txBody>
          <a:bodyPr/>
          <a:lstStyle/>
          <a:p>
            <a:r>
              <a:rPr lang="sk-SK" sz="2400" b="1" cap="all" dirty="0"/>
              <a:t>Staré múzeum</a:t>
            </a:r>
            <a:br>
              <a:rPr lang="sk-SK" sz="2400" b="1" dirty="0"/>
            </a:br>
            <a:r>
              <a:rPr lang="sk-SK" sz="2000" dirty="0"/>
              <a:t>20. storočie</a:t>
            </a: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20" y="1436039"/>
            <a:ext cx="2927618" cy="4684190"/>
          </a:xfrm>
        </p:spPr>
      </p:pic>
      <p:pic>
        <p:nvPicPr>
          <p:cNvPr id="6" name="Zástupný symbol obsahu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3220" y="1436039"/>
            <a:ext cx="3096344" cy="4660814"/>
          </a:xfr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16" t="3115" r="2219" b="1901"/>
          <a:stretch/>
        </p:blipFill>
        <p:spPr>
          <a:xfrm>
            <a:off x="396017" y="1436039"/>
            <a:ext cx="3610744" cy="484218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9" t="2750" b="18500"/>
          <a:stretch/>
        </p:blipFill>
        <p:spPr>
          <a:xfrm>
            <a:off x="5397320" y="1436039"/>
            <a:ext cx="3425680" cy="4866517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283" y="1436039"/>
            <a:ext cx="1320037" cy="124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7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4761932-EE97-C88E-9AA4-C8BA60FC1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84187"/>
            <a:ext cx="7772400" cy="735013"/>
          </a:xfrm>
        </p:spPr>
        <p:txBody>
          <a:bodyPr/>
          <a:lstStyle/>
          <a:p>
            <a:pPr algn="l"/>
            <a:r>
              <a:rPr lang="sk-SK" altLang="sk-SK" sz="2400" b="1" dirty="0"/>
              <a:t>STARÉ MÚZEUM V NOVOM ŠATE</a:t>
            </a:r>
            <a:endParaRPr lang="en-US" sz="24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8256B37-D277-1692-019B-44E4D16A0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340768"/>
            <a:ext cx="6830616" cy="4392488"/>
          </a:xfrm>
        </p:spPr>
        <p:txBody>
          <a:bodyPr/>
          <a:lstStyle/>
          <a:p>
            <a:pPr algn="l"/>
            <a:r>
              <a:rPr lang="sk-SK" sz="2000" dirty="0"/>
              <a:t>Príbeh domu v intraviláne historického mesta Levoča</a:t>
            </a:r>
          </a:p>
          <a:p>
            <a:pPr algn="l"/>
            <a:endParaRPr lang="sk-SK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1"/>
                </a:solidFill>
              </a:rPr>
              <a:t>Stavebný vývoj</a:t>
            </a:r>
          </a:p>
          <a:p>
            <a:pPr algn="l"/>
            <a:endParaRPr lang="sk-SK" sz="2000" dirty="0">
              <a:solidFill>
                <a:schemeClr val="tx1"/>
              </a:solidFill>
            </a:endParaRPr>
          </a:p>
          <a:p>
            <a:pPr algn="l"/>
            <a:endParaRPr lang="sk-SK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1"/>
                </a:solidFill>
              </a:rPr>
              <a:t>Vlastníci domu a jeho funkcie vo verejnom priestore mesta</a:t>
            </a:r>
          </a:p>
          <a:p>
            <a:r>
              <a:rPr lang="sk-SK" sz="2000" dirty="0">
                <a:solidFill>
                  <a:schemeClr val="tx1"/>
                </a:solidFill>
              </a:rPr>
              <a:t>meštiansky dom ? – zbrojnica ?– </a:t>
            </a:r>
            <a:r>
              <a:rPr lang="sk-SK" sz="2000" dirty="0" err="1">
                <a:solidFill>
                  <a:schemeClr val="tx1"/>
                </a:solidFill>
              </a:rPr>
              <a:t>Stallung</a:t>
            </a:r>
            <a:r>
              <a:rPr lang="sk-SK" sz="2000" dirty="0">
                <a:solidFill>
                  <a:schemeClr val="tx1"/>
                </a:solidFill>
              </a:rPr>
              <a:t> (maštaľ) ?</a:t>
            </a:r>
          </a:p>
          <a:p>
            <a:pPr algn="l"/>
            <a:endParaRPr lang="sk-SK" sz="2000" dirty="0">
              <a:solidFill>
                <a:schemeClr val="tx1"/>
              </a:solidFill>
            </a:endParaRPr>
          </a:p>
          <a:p>
            <a:pPr algn="l"/>
            <a:endParaRPr lang="sk-SK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1"/>
                </a:solidFill>
              </a:rPr>
              <a:t>Premeny objektu v 20. - 21. storočí</a:t>
            </a:r>
          </a:p>
          <a:p>
            <a:pPr algn="l"/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846988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2400" b="1" dirty="0"/>
              <a:t>STARÉ MÚZEUM</a:t>
            </a:r>
            <a:br>
              <a:rPr lang="sk-SK" altLang="sk-SK" sz="2400" b="1" dirty="0"/>
            </a:br>
            <a:r>
              <a:rPr lang="sk-SK" altLang="sk-SK" sz="2000" dirty="0"/>
              <a:t>20. storočie</a:t>
            </a:r>
            <a:endParaRPr lang="sk-SK" altLang="sk-SK" sz="2000" b="1" dirty="0"/>
          </a:p>
        </p:txBody>
      </p:sp>
      <p:pic>
        <p:nvPicPr>
          <p:cNvPr id="10243" name="Zástupný symbol obsahu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96"/>
          <a:stretch/>
        </p:blipFill>
        <p:spPr>
          <a:xfrm>
            <a:off x="549096" y="1916832"/>
            <a:ext cx="4038600" cy="2834729"/>
          </a:xfrm>
        </p:spPr>
      </p:pic>
      <p:pic>
        <p:nvPicPr>
          <p:cNvPr id="3" name="Zástupný symbol obsahu 2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258" y="1916832"/>
            <a:ext cx="3781276" cy="2813841"/>
          </a:xfrm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56DB4F4B-C120-5611-27D0-88A5D72A22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472" y="1916832"/>
            <a:ext cx="4365848" cy="2800462"/>
          </a:xfrm>
          <a:prstGeom prst="rect">
            <a:avLst/>
          </a:prstGeom>
        </p:spPr>
      </p:pic>
      <p:pic>
        <p:nvPicPr>
          <p:cNvPr id="4" name="Zástupný symbol obsahu 7">
            <a:extLst>
              <a:ext uri="{FF2B5EF4-FFF2-40B4-BE49-F238E27FC236}">
                <a16:creationId xmlns:a16="http://schemas.microsoft.com/office/drawing/2014/main" id="{8D093436-813A-EEEF-2CFF-22DB06C18A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89340" y="1916832"/>
            <a:ext cx="3781276" cy="278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k-SK" altLang="sk-SK" sz="2400" b="1" dirty="0"/>
              <a:t>STARÉ MÚZEUV NOVOM ŠATE</a:t>
            </a:r>
            <a:br>
              <a:rPr lang="sk-SK" altLang="sk-SK" sz="2800" b="1" dirty="0"/>
            </a:br>
            <a:r>
              <a:rPr lang="sk-SK" altLang="sk-SK" sz="2000" dirty="0"/>
              <a:t>21. storočie</a:t>
            </a:r>
            <a:endParaRPr lang="sk-SK" sz="2000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32" y="1844824"/>
            <a:ext cx="4038600" cy="3028950"/>
          </a:xfrm>
        </p:spPr>
      </p:pic>
      <p:pic>
        <p:nvPicPr>
          <p:cNvPr id="6" name="Zástupný symbol obsahu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141" y="1823622"/>
            <a:ext cx="4038600" cy="3028950"/>
          </a:xfr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34" y="1844824"/>
            <a:ext cx="4038600" cy="302895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439" y="1823622"/>
            <a:ext cx="4038600" cy="302895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42" y="1844824"/>
            <a:ext cx="4563538" cy="3422653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3666" y="1844824"/>
            <a:ext cx="2566989" cy="342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4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k-SK" altLang="sk-SK" sz="2400" b="1" dirty="0"/>
              <a:t>STARÉ MÚZEUM V NOVOM ŠATE</a:t>
            </a:r>
            <a:br>
              <a:rPr lang="sk-SK" altLang="sk-SK" sz="2800" b="1" dirty="0"/>
            </a:br>
            <a:r>
              <a:rPr lang="sk-SK" altLang="sk-SK" sz="2000" dirty="0"/>
              <a:t>21. storočie</a:t>
            </a:r>
            <a:endParaRPr lang="sk-SK" sz="2000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056" y="1412776"/>
            <a:ext cx="4752528" cy="3168352"/>
          </a:xfrm>
        </p:spPr>
      </p:pic>
      <p:pic>
        <p:nvPicPr>
          <p:cNvPr id="6" name="Zástupný symbol obsahu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436966"/>
            <a:ext cx="2648129" cy="4525963"/>
          </a:xfrm>
        </p:spPr>
      </p:pic>
    </p:spTree>
    <p:extLst>
      <p:ext uri="{BB962C8B-B14F-4D97-AF65-F5344CB8AC3E}">
        <p14:creationId xmlns:p14="http://schemas.microsoft.com/office/powerpoint/2010/main" val="738735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8EDE2-5096-5BAB-0B7A-586F1848E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sk-SK" sz="2400" b="1" dirty="0"/>
              <a:t>NÁVRHY – REALIZÁCIE</a:t>
            </a:r>
            <a:br>
              <a:rPr lang="sk-SK" sz="2400" b="1" dirty="0"/>
            </a:br>
            <a:r>
              <a:rPr lang="sk-SK" sz="2400" b="1" dirty="0"/>
              <a:t>A ICH FINANČNÉ NÁKLADY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DA7ED8F-23B5-D9A1-D6BD-C643ED9CC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5842992" cy="4983162"/>
          </a:xfrm>
        </p:spPr>
        <p:txBody>
          <a:bodyPr/>
          <a:lstStyle/>
          <a:p>
            <a:r>
              <a:rPr lang="sk-SK" sz="2400" b="1" dirty="0">
                <a:solidFill>
                  <a:srgbClr val="7F1503"/>
                </a:solidFill>
              </a:rPr>
              <a:t>1913 Palác Finančnej správy</a:t>
            </a:r>
          </a:p>
          <a:p>
            <a:pPr marL="0" indent="0">
              <a:buNone/>
            </a:pPr>
            <a:r>
              <a:rPr lang="sk-SK" sz="2400" dirty="0">
                <a:solidFill>
                  <a:srgbClr val="7F1503"/>
                </a:solidFill>
              </a:rPr>
              <a:t>– </a:t>
            </a:r>
            <a:r>
              <a:rPr lang="sk-SK" sz="2000" dirty="0">
                <a:solidFill>
                  <a:srgbClr val="7F1503"/>
                </a:solidFill>
              </a:rPr>
              <a:t>návrh novej stavby</a:t>
            </a:r>
          </a:p>
          <a:p>
            <a:pPr marL="0" indent="0">
              <a:buNone/>
            </a:pPr>
            <a:r>
              <a:rPr lang="sk-SK" sz="2000" dirty="0">
                <a:solidFill>
                  <a:srgbClr val="7F1503"/>
                </a:solidFill>
              </a:rPr>
              <a:t>Autor návrhu </a:t>
            </a:r>
            <a:r>
              <a:rPr lang="sk-SK" sz="2000" dirty="0" err="1">
                <a:solidFill>
                  <a:srgbClr val="7F1503"/>
                </a:solidFill>
              </a:rPr>
              <a:t>Vilmos</a:t>
            </a:r>
            <a:r>
              <a:rPr lang="sk-SK" sz="2000" dirty="0">
                <a:solidFill>
                  <a:srgbClr val="7F1503"/>
                </a:solidFill>
              </a:rPr>
              <a:t> </a:t>
            </a:r>
            <a:r>
              <a:rPr lang="sk-SK" sz="2000" dirty="0" err="1">
                <a:solidFill>
                  <a:srgbClr val="7F1503"/>
                </a:solidFill>
              </a:rPr>
              <a:t>Magyar</a:t>
            </a:r>
            <a:r>
              <a:rPr lang="sk-SK" sz="2000" dirty="0">
                <a:solidFill>
                  <a:srgbClr val="7F1503"/>
                </a:solidFill>
              </a:rPr>
              <a:t> (1873-1940)</a:t>
            </a:r>
          </a:p>
          <a:p>
            <a:pPr marL="0" indent="0">
              <a:buNone/>
            </a:pPr>
            <a:endParaRPr lang="sk-SK" sz="2000" dirty="0"/>
          </a:p>
          <a:p>
            <a:r>
              <a:rPr lang="sk-SK" sz="2400" b="1" dirty="0"/>
              <a:t>1933 – 1935 Mestské múzeum </a:t>
            </a:r>
          </a:p>
          <a:p>
            <a:pPr marL="0" indent="0">
              <a:buNone/>
            </a:pPr>
            <a:r>
              <a:rPr lang="sk-SK" sz="2000" dirty="0"/>
              <a:t>– realizácia obnovy </a:t>
            </a:r>
            <a:r>
              <a:rPr lang="sk-SK" sz="2000" dirty="0" err="1"/>
              <a:t>Stallunshausu</a:t>
            </a:r>
            <a:endParaRPr lang="sk-SK" sz="2000" dirty="0"/>
          </a:p>
          <a:p>
            <a:pPr marL="0" indent="0">
              <a:buNone/>
            </a:pPr>
            <a:r>
              <a:rPr lang="sk-SK" sz="2000" dirty="0"/>
              <a:t>Autor obnovy Eugen </a:t>
            </a:r>
            <a:r>
              <a:rPr lang="sk-SK" sz="2000" dirty="0" err="1"/>
              <a:t>Ormay</a:t>
            </a:r>
            <a:r>
              <a:rPr lang="sk-SK" sz="2000" dirty="0"/>
              <a:t> (1894-1967)</a:t>
            </a:r>
          </a:p>
          <a:p>
            <a:pPr marL="0" indent="0">
              <a:buNone/>
            </a:pPr>
            <a:endParaRPr lang="sk-SK" sz="2400" dirty="0"/>
          </a:p>
          <a:p>
            <a:r>
              <a:rPr lang="sk-SK" sz="2400" b="1" dirty="0">
                <a:solidFill>
                  <a:srgbClr val="0070C0"/>
                </a:solidFill>
              </a:rPr>
              <a:t>2012 – 2014 SNM-Spišské múzeum</a:t>
            </a:r>
          </a:p>
          <a:p>
            <a:pPr>
              <a:buFontTx/>
              <a:buChar char="-"/>
            </a:pPr>
            <a:r>
              <a:rPr lang="sk-SK" sz="2000" dirty="0">
                <a:solidFill>
                  <a:srgbClr val="0070C0"/>
                </a:solidFill>
              </a:rPr>
              <a:t>realizácia rekonštrukcie budovy múzea</a:t>
            </a:r>
          </a:p>
          <a:p>
            <a:pPr marL="0" indent="0">
              <a:buNone/>
            </a:pPr>
            <a:r>
              <a:rPr lang="sk-SK" sz="2000" dirty="0">
                <a:solidFill>
                  <a:srgbClr val="0070C0"/>
                </a:solidFill>
              </a:rPr>
              <a:t>Autor projektu Vít Svoboda (1946)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B9D0943C-C444-6ABE-7DE5-F54C23D18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192" y="1417638"/>
            <a:ext cx="2458616" cy="4983162"/>
          </a:xfrm>
        </p:spPr>
        <p:txBody>
          <a:bodyPr/>
          <a:lstStyle/>
          <a:p>
            <a:r>
              <a:rPr lang="sk-SK" sz="2400" b="1" dirty="0"/>
              <a:t>331 432 korún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r>
              <a:rPr lang="sk-SK" sz="2400" b="1" kern="0" dirty="0">
                <a:effectLst/>
                <a:latin typeface="+mj-lt"/>
                <a:ea typeface="Calibri" panose="020F0502020204030204" pitchFamily="34" charset="0"/>
              </a:rPr>
              <a:t>309 899 Kč</a:t>
            </a:r>
          </a:p>
          <a:p>
            <a:endParaRPr lang="sk-SK" sz="2400" b="1" kern="0" dirty="0">
              <a:latin typeface="+mj-lt"/>
              <a:ea typeface="Calibri" panose="020F0502020204030204" pitchFamily="34" charset="0"/>
            </a:endParaRPr>
          </a:p>
          <a:p>
            <a:endParaRPr lang="sk-SK" sz="2400" b="1" kern="0" dirty="0">
              <a:latin typeface="+mj-lt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sk-SK" sz="2400" b="1" kern="0" dirty="0">
              <a:latin typeface="+mj-lt"/>
              <a:ea typeface="Calibri" panose="020F0502020204030204" pitchFamily="34" charset="0"/>
            </a:endParaRPr>
          </a:p>
          <a:p>
            <a:r>
              <a:rPr lang="sk-SK" sz="2400" b="1" dirty="0">
                <a:effectLst/>
                <a:latin typeface="+mj-lt"/>
                <a:ea typeface="Times New Roman" panose="02020603050405020304" pitchFamily="18" charset="0"/>
              </a:rPr>
              <a:t>1 521 037 Eur</a:t>
            </a:r>
          </a:p>
          <a:p>
            <a:pPr marL="0" indent="0">
              <a:buNone/>
            </a:pPr>
            <a:r>
              <a:rPr lang="sk-SK" sz="2400" b="1" dirty="0">
                <a:latin typeface="+mj-lt"/>
                <a:ea typeface="Times New Roman" panose="02020603050405020304" pitchFamily="18" charset="0"/>
              </a:rPr>
              <a:t>     </a:t>
            </a:r>
            <a:r>
              <a:rPr lang="sk-SK" sz="2000" dirty="0">
                <a:latin typeface="+mj-lt"/>
                <a:ea typeface="Times New Roman" panose="02020603050405020304" pitchFamily="18" charset="0"/>
              </a:rPr>
              <a:t>(45 822 761 SK)</a:t>
            </a:r>
            <a:endParaRPr lang="sk-SK" sz="2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2826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6"/>
          <p:cNvSpPr>
            <a:spLocks noGrp="1"/>
          </p:cNvSpPr>
          <p:nvPr>
            <p:ph type="title"/>
          </p:nvPr>
        </p:nvSpPr>
        <p:spPr>
          <a:xfrm>
            <a:off x="5580063" y="274638"/>
            <a:ext cx="3106737" cy="5746750"/>
          </a:xfrm>
        </p:spPr>
        <p:txBody>
          <a:bodyPr/>
          <a:lstStyle/>
          <a:p>
            <a:r>
              <a:rPr lang="sk-SK" altLang="sk-SK" sz="2400" b="1" dirty="0"/>
              <a:t>ĎAKUJEM </a:t>
            </a:r>
            <a:br>
              <a:rPr lang="sk-SK" altLang="sk-SK" sz="2400" b="1" dirty="0"/>
            </a:br>
            <a:r>
              <a:rPr lang="sk-SK" altLang="sk-SK" sz="2400" b="1" dirty="0"/>
              <a:t>ZA </a:t>
            </a:r>
            <a:br>
              <a:rPr lang="sk-SK" altLang="sk-SK" sz="2400" b="1" dirty="0"/>
            </a:br>
            <a:r>
              <a:rPr lang="sk-SK" altLang="sk-SK" sz="2400" b="1" dirty="0"/>
              <a:t>POZORNOSŤ</a:t>
            </a:r>
          </a:p>
        </p:txBody>
      </p:sp>
      <p:pic>
        <p:nvPicPr>
          <p:cNvPr id="14339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1298575"/>
            <a:ext cx="4932363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mapa, text&#10;&#10;Automaticky generovaný popis">
            <a:extLst>
              <a:ext uri="{FF2B5EF4-FFF2-40B4-BE49-F238E27FC236}">
                <a16:creationId xmlns:a16="http://schemas.microsoft.com/office/drawing/2014/main" id="{010B5984-65C6-C286-41E2-0A64887ECC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527432"/>
            <a:ext cx="3461425" cy="5803136"/>
          </a:xfrm>
          <a:prstGeom prst="rect">
            <a:avLst/>
          </a:prstGeom>
        </p:spPr>
      </p:pic>
      <p:sp>
        <p:nvSpPr>
          <p:cNvPr id="4" name="Šípka: doprava 3">
            <a:extLst>
              <a:ext uri="{FF2B5EF4-FFF2-40B4-BE49-F238E27FC236}">
                <a16:creationId xmlns:a16="http://schemas.microsoft.com/office/drawing/2014/main" id="{FFB58350-857B-A57D-ECFE-A3C3B82713F1}"/>
              </a:ext>
            </a:extLst>
          </p:cNvPr>
          <p:cNvSpPr/>
          <p:nvPr/>
        </p:nvSpPr>
        <p:spPr>
          <a:xfrm>
            <a:off x="4355976" y="2780928"/>
            <a:ext cx="432048" cy="720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EB0FC9E3-6DA1-A47F-1445-D92AE3697F6B}"/>
              </a:ext>
            </a:extLst>
          </p:cNvPr>
          <p:cNvSpPr txBox="1"/>
          <p:nvPr/>
        </p:nvSpPr>
        <p:spPr>
          <a:xfrm>
            <a:off x="6017201" y="527432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Mapa Levoče </a:t>
            </a:r>
          </a:p>
          <a:p>
            <a:pPr algn="ctr"/>
            <a:r>
              <a:rPr lang="sk-SK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roku 1890</a:t>
            </a:r>
          </a:p>
        </p:txBody>
      </p:sp>
    </p:spTree>
    <p:extLst>
      <p:ext uri="{BB962C8B-B14F-4D97-AF65-F5344CB8AC3E}">
        <p14:creationId xmlns:p14="http://schemas.microsoft.com/office/powerpoint/2010/main" val="1736547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2400" b="1" dirty="0"/>
              <a:t>GOTICKÝ DOM</a:t>
            </a:r>
            <a:br>
              <a:rPr lang="sk-SK" altLang="sk-SK" sz="2800" b="1" dirty="0"/>
            </a:br>
            <a:r>
              <a:rPr lang="sk-SK" altLang="sk-SK" sz="2000" dirty="0"/>
              <a:t>14. storočie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30287"/>
            <a:ext cx="7525461" cy="5117623"/>
          </a:xfrm>
        </p:spPr>
      </p:pic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58" y="1417638"/>
            <a:ext cx="7479326" cy="4290466"/>
          </a:xfrm>
        </p:spPr>
      </p:pic>
      <p:sp>
        <p:nvSpPr>
          <p:cNvPr id="5" name="Obdĺžnik 4"/>
          <p:cNvSpPr/>
          <p:nvPr/>
        </p:nvSpPr>
        <p:spPr>
          <a:xfrm>
            <a:off x="2483768" y="2492896"/>
            <a:ext cx="792088" cy="8640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k-SK" altLang="sk-SK" sz="2400" b="1" dirty="0"/>
              <a:t>GOTICKÝ DOM</a:t>
            </a:r>
            <a:br>
              <a:rPr lang="sk-SK" altLang="sk-SK" sz="2800" b="1" dirty="0"/>
            </a:br>
            <a:r>
              <a:rPr lang="sk-SK" altLang="sk-SK" sz="2000" dirty="0"/>
              <a:t>14. storočie</a:t>
            </a:r>
            <a:endParaRPr lang="sk-SK" sz="2000" dirty="0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365" y="1417638"/>
            <a:ext cx="7535269" cy="5126996"/>
          </a:xfrm>
        </p:spPr>
      </p:pic>
      <p:pic>
        <p:nvPicPr>
          <p:cNvPr id="9" name="Zástupný symbol obsahu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9812" y="1341036"/>
            <a:ext cx="3240795" cy="5203598"/>
          </a:xfrm>
        </p:spPr>
      </p:pic>
      <p:sp>
        <p:nvSpPr>
          <p:cNvPr id="10" name="Obdĺžnik 9"/>
          <p:cNvSpPr/>
          <p:nvPr/>
        </p:nvSpPr>
        <p:spPr>
          <a:xfrm>
            <a:off x="1547664" y="2492896"/>
            <a:ext cx="936104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2555776" y="2479894"/>
            <a:ext cx="720080" cy="7200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381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2400" b="1" dirty="0"/>
              <a:t>GOTICKÝ DOM</a:t>
            </a:r>
            <a:br>
              <a:rPr lang="sk-SK" altLang="sk-SK" sz="2800" b="1" dirty="0"/>
            </a:br>
            <a:r>
              <a:rPr lang="sk-SK" altLang="sk-SK" sz="2000" dirty="0"/>
              <a:t>15. - 16. storočie</a:t>
            </a:r>
            <a:endParaRPr lang="sk-SK" sz="2000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685" y="1600200"/>
            <a:ext cx="6404630" cy="4525963"/>
          </a:xfrm>
        </p:spPr>
      </p:pic>
    </p:spTree>
    <p:extLst>
      <p:ext uri="{BB962C8B-B14F-4D97-AF65-F5344CB8AC3E}">
        <p14:creationId xmlns:p14="http://schemas.microsoft.com/office/powerpoint/2010/main" val="622369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k-SK" altLang="sk-SK" sz="2400" b="1" dirty="0"/>
              <a:t>GOTICKÝ DOM</a:t>
            </a:r>
            <a:br>
              <a:rPr lang="sk-SK" altLang="sk-SK" sz="2800" b="1" dirty="0"/>
            </a:br>
            <a:r>
              <a:rPr lang="sk-SK" altLang="sk-SK" sz="2000" dirty="0"/>
              <a:t>15. – 16. storočie</a:t>
            </a:r>
            <a:endParaRPr lang="sk-SK" sz="2000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80" y="1340767"/>
            <a:ext cx="3326984" cy="4525963"/>
          </a:xfrm>
        </p:spPr>
      </p:pic>
      <p:pic>
        <p:nvPicPr>
          <p:cNvPr id="6" name="Zástupný symbol obsahu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1340767"/>
            <a:ext cx="2575116" cy="4525963"/>
          </a:xfr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6100" y="1340767"/>
            <a:ext cx="1815177" cy="4525963"/>
          </a:xfrm>
          <a:prstGeom prst="rect">
            <a:avLst/>
          </a:prstGeom>
        </p:spPr>
      </p:pic>
      <p:pic>
        <p:nvPicPr>
          <p:cNvPr id="3" name="Zástupný symbol obsahu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79712" y="1124744"/>
            <a:ext cx="5184576" cy="531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03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altLang="sk-SK" sz="2400" b="1" dirty="0"/>
              <a:t>GOTICKÝ DOM</a:t>
            </a:r>
            <a:br>
              <a:rPr lang="sk-SK" altLang="sk-SK" sz="2400" b="1" dirty="0"/>
            </a:br>
            <a:r>
              <a:rPr lang="sk-SK" altLang="sk-SK" sz="2000" dirty="0"/>
              <a:t>17. storočie</a:t>
            </a:r>
            <a:endParaRPr lang="sk-SK" sz="2000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750" y="1340768"/>
            <a:ext cx="7619894" cy="5184576"/>
          </a:xfrm>
        </p:spPr>
      </p:pic>
      <p:sp>
        <p:nvSpPr>
          <p:cNvPr id="8" name="Obdĺžnik 7"/>
          <p:cNvSpPr/>
          <p:nvPr/>
        </p:nvSpPr>
        <p:spPr>
          <a:xfrm>
            <a:off x="2699792" y="2492896"/>
            <a:ext cx="648072" cy="6792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900" dirty="0"/>
          </a:p>
        </p:txBody>
      </p:sp>
      <p:sp>
        <p:nvSpPr>
          <p:cNvPr id="9" name="Obdĺžnik 8"/>
          <p:cNvSpPr/>
          <p:nvPr/>
        </p:nvSpPr>
        <p:spPr>
          <a:xfrm>
            <a:off x="3491880" y="2496884"/>
            <a:ext cx="396044" cy="675249"/>
          </a:xfrm>
          <a:prstGeom prst="rect">
            <a:avLst/>
          </a:prstGeom>
          <a:solidFill>
            <a:srgbClr val="EE8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1619672" y="2492896"/>
            <a:ext cx="864096" cy="6752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1636585" y="3300884"/>
            <a:ext cx="1080120" cy="454602"/>
          </a:xfrm>
          <a:prstGeom prst="rect">
            <a:avLst/>
          </a:prstGeo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1655675" y="3915508"/>
            <a:ext cx="1061029" cy="675249"/>
          </a:xfrm>
          <a:prstGeom prst="rect">
            <a:avLst/>
          </a:prstGeom>
          <a:solidFill>
            <a:srgbClr val="EE8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ĺžnik 12"/>
          <p:cNvSpPr/>
          <p:nvPr/>
        </p:nvSpPr>
        <p:spPr>
          <a:xfrm>
            <a:off x="1655675" y="4750779"/>
            <a:ext cx="684077" cy="910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1147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2"/>
          <p:cNvSpPr>
            <a:spLocks noGrp="1"/>
          </p:cNvSpPr>
          <p:nvPr>
            <p:ph type="title"/>
          </p:nvPr>
        </p:nvSpPr>
        <p:spPr>
          <a:xfrm>
            <a:off x="827584" y="274638"/>
            <a:ext cx="7639599" cy="1143000"/>
          </a:xfrm>
        </p:spPr>
        <p:txBody>
          <a:bodyPr/>
          <a:lstStyle/>
          <a:p>
            <a:r>
              <a:rPr lang="sk-SK" altLang="sk-SK" sz="2400" b="1" dirty="0"/>
              <a:t>GOTICKÝ DOM</a:t>
            </a:r>
            <a:br>
              <a:rPr lang="sk-SK" altLang="sk-SK" sz="2400" b="1" dirty="0"/>
            </a:br>
            <a:r>
              <a:rPr lang="sk-SK" altLang="sk-SK" sz="2000" dirty="0"/>
              <a:t>15. - 16. storočie</a:t>
            </a:r>
          </a:p>
        </p:txBody>
      </p:sp>
      <p:pic>
        <p:nvPicPr>
          <p:cNvPr id="4099" name="Zástupný symbol obsahu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8" r="1194" b="3031"/>
          <a:stretch/>
        </p:blipFill>
        <p:spPr>
          <a:xfrm>
            <a:off x="827584" y="1404989"/>
            <a:ext cx="7639599" cy="5040560"/>
          </a:xfrm>
        </p:spPr>
      </p:pic>
      <p:pic>
        <p:nvPicPr>
          <p:cNvPr id="6" name="Zástupný symbol obsahu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40" b="4667"/>
          <a:stretch/>
        </p:blipFill>
        <p:spPr>
          <a:xfrm>
            <a:off x="992487" y="1404989"/>
            <a:ext cx="7309792" cy="502791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1716</TotalTime>
  <Words>153</Words>
  <Application>Microsoft Office PowerPoint</Application>
  <PresentationFormat>Prezentácia na obrazovke (4:3)</PresentationFormat>
  <Paragraphs>56</Paragraphs>
  <Slides>24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Motív Office</vt:lpstr>
      <vt:lpstr>Tajomná Levoča bez hraníc    STARÉ MÚZEUM             V NOVOM ŠATE   Mária Novotná  10. októbra 2024</vt:lpstr>
      <vt:lpstr>STARÉ MÚZEUM V NOVOM ŠATE</vt:lpstr>
      <vt:lpstr>Prezentácia programu PowerPoint</vt:lpstr>
      <vt:lpstr>GOTICKÝ DOM 14. storočie</vt:lpstr>
      <vt:lpstr>GOTICKÝ DOM 14. storočie</vt:lpstr>
      <vt:lpstr>GOTICKÝ DOM 15. - 16. storočie</vt:lpstr>
      <vt:lpstr>GOTICKÝ DOM 15. – 16. storočie</vt:lpstr>
      <vt:lpstr>GOTICKÝ DOM 17. storočie</vt:lpstr>
      <vt:lpstr>GOTICKÝ DOM 15. - 16. storočie</vt:lpstr>
      <vt:lpstr>GOTICKÝ DOM premeny budovy v 17. - 19. storočí</vt:lpstr>
      <vt:lpstr>STALLUNG – ZBROJNICA 17. - 19. storočie</vt:lpstr>
      <vt:lpstr>STALLUNG – ZBROJNICA 17. - 19. storočie</vt:lpstr>
      <vt:lpstr>STALLUNG – ZBROJNICA 17. - 19. storočie</vt:lpstr>
      <vt:lpstr>Finančný palác  návrh z roku 1913</vt:lpstr>
      <vt:lpstr>STALLUNG 1. tretina 20. storočia</vt:lpstr>
      <vt:lpstr>Generáli československej armády  Jozef Šnejdárek                                     Radola Gajda</vt:lpstr>
      <vt:lpstr>Staré múzeum 20. storočie</vt:lpstr>
      <vt:lpstr>Staré múzeum 20. storočie</vt:lpstr>
      <vt:lpstr>Staré múzeum 20. storočie</vt:lpstr>
      <vt:lpstr>STARÉ MÚZEUM 20. storočie</vt:lpstr>
      <vt:lpstr>STARÉ MÚZEUV NOVOM ŠATE 21. storočie</vt:lpstr>
      <vt:lpstr>STARÉ MÚZEUM V NOVOM ŠATE 21. storočie</vt:lpstr>
      <vt:lpstr>NÁVRHY – REALIZÁCIE A ICH FINANČNÉ NÁKLADY</vt:lpstr>
      <vt:lpstr>ĎAKUJEM  ZA 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 orafa del tardo gotico</dc:title>
  <dc:creator>piatrova</dc:creator>
  <cp:lastModifiedBy>informatik</cp:lastModifiedBy>
  <cp:revision>134</cp:revision>
  <dcterms:created xsi:type="dcterms:W3CDTF">2014-11-30T19:57:27Z</dcterms:created>
  <dcterms:modified xsi:type="dcterms:W3CDTF">2024-12-18T07:25:58Z</dcterms:modified>
</cp:coreProperties>
</file>