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71" r:id="rId5"/>
    <p:sldId id="258" r:id="rId6"/>
    <p:sldId id="268" r:id="rId7"/>
    <p:sldId id="262" r:id="rId8"/>
    <p:sldId id="269" r:id="rId9"/>
    <p:sldId id="270" r:id="rId10"/>
    <p:sldId id="259" r:id="rId11"/>
    <p:sldId id="264" r:id="rId12"/>
    <p:sldId id="265" r:id="rId13"/>
    <p:sldId id="266" r:id="rId14"/>
    <p:sldId id="267" r:id="rId15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FF66"/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23C72-34F7-40AE-A4F6-A5009C47FA86}" type="datetimeFigureOut">
              <a:rPr lang="sk-SK" smtClean="0"/>
              <a:pPr/>
              <a:t>7. 6. 2022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194BA-D044-4345-9ADC-9917DC6844C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23C72-34F7-40AE-A4F6-A5009C47FA86}" type="datetimeFigureOut">
              <a:rPr lang="sk-SK" smtClean="0"/>
              <a:pPr/>
              <a:t>7. 6. 2022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194BA-D044-4345-9ADC-9917DC6844C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23C72-34F7-40AE-A4F6-A5009C47FA86}" type="datetimeFigureOut">
              <a:rPr lang="sk-SK" smtClean="0"/>
              <a:pPr/>
              <a:t>7. 6. 2022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194BA-D044-4345-9ADC-9917DC6844C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23C72-34F7-40AE-A4F6-A5009C47FA86}" type="datetimeFigureOut">
              <a:rPr lang="sk-SK" smtClean="0"/>
              <a:pPr/>
              <a:t>7. 6. 2022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194BA-D044-4345-9ADC-9917DC6844C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23C72-34F7-40AE-A4F6-A5009C47FA86}" type="datetimeFigureOut">
              <a:rPr lang="sk-SK" smtClean="0"/>
              <a:pPr/>
              <a:t>7. 6. 2022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194BA-D044-4345-9ADC-9917DC6844C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23C72-34F7-40AE-A4F6-A5009C47FA86}" type="datetimeFigureOut">
              <a:rPr lang="sk-SK" smtClean="0"/>
              <a:pPr/>
              <a:t>7. 6. 2022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194BA-D044-4345-9ADC-9917DC6844C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23C72-34F7-40AE-A4F6-A5009C47FA86}" type="datetimeFigureOut">
              <a:rPr lang="sk-SK" smtClean="0"/>
              <a:pPr/>
              <a:t>7. 6. 2022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194BA-D044-4345-9ADC-9917DC6844C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23C72-34F7-40AE-A4F6-A5009C47FA86}" type="datetimeFigureOut">
              <a:rPr lang="sk-SK" smtClean="0"/>
              <a:pPr/>
              <a:t>7. 6. 2022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194BA-D044-4345-9ADC-9917DC6844C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23C72-34F7-40AE-A4F6-A5009C47FA86}" type="datetimeFigureOut">
              <a:rPr lang="sk-SK" smtClean="0"/>
              <a:pPr/>
              <a:t>7. 6. 2022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194BA-D044-4345-9ADC-9917DC6844C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23C72-34F7-40AE-A4F6-A5009C47FA86}" type="datetimeFigureOut">
              <a:rPr lang="sk-SK" smtClean="0"/>
              <a:pPr/>
              <a:t>7. 6. 2022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194BA-D044-4345-9ADC-9917DC6844C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23C72-34F7-40AE-A4F6-A5009C47FA86}" type="datetimeFigureOut">
              <a:rPr lang="sk-SK" smtClean="0"/>
              <a:pPr/>
              <a:t>7. 6. 2022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194BA-D044-4345-9ADC-9917DC6844C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23C72-34F7-40AE-A4F6-A5009C47FA86}" type="datetimeFigureOut">
              <a:rPr lang="sk-SK" smtClean="0"/>
              <a:pPr/>
              <a:t>7. 6. 2022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194BA-D044-4345-9ADC-9917DC6844CB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99592" y="6252071"/>
            <a:ext cx="7772400" cy="605929"/>
          </a:xfrm>
        </p:spPr>
        <p:txBody>
          <a:bodyPr>
            <a:normAutofit/>
          </a:bodyPr>
          <a:lstStyle/>
          <a:p>
            <a:r>
              <a:rPr lang="sk-SK" sz="2000" b="1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RNDr. Štefánia Bryndzová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1520" y="260648"/>
            <a:ext cx="7920880" cy="1296144"/>
          </a:xfrm>
        </p:spPr>
        <p:txBody>
          <a:bodyPr>
            <a:noAutofit/>
          </a:bodyPr>
          <a:lstStyle/>
          <a:p>
            <a:r>
              <a:rPr lang="sk-SK" sz="3600" b="1" dirty="0" smtClean="0">
                <a:solidFill>
                  <a:schemeClr val="accent3">
                    <a:lumMod val="50000"/>
                  </a:schemeClr>
                </a:solidFill>
              </a:rPr>
              <a:t>Predstavenie náučného chodníka </a:t>
            </a:r>
          </a:p>
          <a:p>
            <a:r>
              <a:rPr lang="sk-SK" sz="3600" b="1" dirty="0" smtClean="0">
                <a:solidFill>
                  <a:schemeClr val="accent3">
                    <a:lumMod val="50000"/>
                  </a:schemeClr>
                </a:solidFill>
              </a:rPr>
              <a:t>ŽABIA CESTA v edukačnom procese</a:t>
            </a:r>
            <a:endParaRPr lang="sk-SK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8" name="Picture 4" descr="C:\Users\Lenovo\Desktop\IMG_20220503_1052336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628800"/>
            <a:ext cx="6120680" cy="4590510"/>
          </a:xfrm>
          <a:prstGeom prst="rect">
            <a:avLst/>
          </a:prstGeom>
          <a:noFill/>
          <a:ln w="57150">
            <a:solidFill>
              <a:srgbClr val="006600"/>
            </a:solidFill>
          </a:ln>
        </p:spPr>
      </p:pic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7740352" y="188640"/>
          <a:ext cx="1152128" cy="1152128"/>
        </p:xfrm>
        <a:graphic>
          <a:graphicData uri="http://schemas.openxmlformats.org/presentationml/2006/ole">
            <p:oleObj spid="_x0000_s1029" name="Acrobat Document" r:id="rId4" imgW="2590516" imgH="2590627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217024" cy="1143000"/>
          </a:xfrm>
        </p:spPr>
        <p:txBody>
          <a:bodyPr>
            <a:normAutofit/>
          </a:bodyPr>
          <a:lstStyle/>
          <a:p>
            <a:r>
              <a:rPr lang="sk-SK" sz="4000" b="1" dirty="0" smtClean="0">
                <a:solidFill>
                  <a:schemeClr val="accent3">
                    <a:lumMod val="50000"/>
                  </a:schemeClr>
                </a:solidFill>
              </a:rPr>
              <a:t>Environmentálna výchova na ŽABEJ CESTE</a:t>
            </a:r>
            <a:endParaRPr lang="sk-SK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842"/>
            <a:ext cx="4176464" cy="296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0" descr="Маленькая девочка в жёлтом платье держит лягушку в руках — руки, подростка  - Stock Photo | #1934619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933056"/>
            <a:ext cx="4176464" cy="2782168"/>
          </a:xfrm>
          <a:prstGeom prst="rect">
            <a:avLst/>
          </a:prstGeom>
          <a:noFill/>
        </p:spPr>
      </p:pic>
      <p:sp>
        <p:nvSpPr>
          <p:cNvPr id="12" name="Zástupný symbol obsahu 11"/>
          <p:cNvSpPr>
            <a:spLocks noGrp="1"/>
          </p:cNvSpPr>
          <p:nvPr>
            <p:ph idx="1"/>
          </p:nvPr>
        </p:nvSpPr>
        <p:spPr>
          <a:xfrm>
            <a:off x="4788024" y="1052736"/>
            <a:ext cx="4032448" cy="5472608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sk-SK" sz="2000" b="1" dirty="0" smtClean="0">
                <a:solidFill>
                  <a:srgbClr val="006600"/>
                </a:solidFill>
              </a:rPr>
              <a:t>Využitie: </a:t>
            </a:r>
          </a:p>
          <a:p>
            <a:pPr>
              <a:buFontTx/>
              <a:buChar char="-"/>
            </a:pPr>
            <a:r>
              <a:rPr lang="sk-SK" sz="2000" dirty="0" smtClean="0">
                <a:solidFill>
                  <a:srgbClr val="006600"/>
                </a:solidFill>
              </a:rPr>
              <a:t>Vyučovanie vonku v prírode</a:t>
            </a:r>
          </a:p>
          <a:p>
            <a:pPr>
              <a:buFontTx/>
              <a:buChar char="-"/>
            </a:pPr>
            <a:r>
              <a:rPr lang="sk-SK" sz="2000" dirty="0" smtClean="0">
                <a:solidFill>
                  <a:srgbClr val="006600"/>
                </a:solidFill>
              </a:rPr>
              <a:t>Regionálny charakter pre miestne školy</a:t>
            </a:r>
          </a:p>
          <a:p>
            <a:pPr>
              <a:buFontTx/>
              <a:buChar char="-"/>
            </a:pPr>
            <a:r>
              <a:rPr lang="sk-SK" sz="2000" dirty="0" smtClean="0">
                <a:solidFill>
                  <a:srgbClr val="006600"/>
                </a:solidFill>
              </a:rPr>
              <a:t>Environmentálne  výukové programy pre žiakov</a:t>
            </a:r>
          </a:p>
          <a:p>
            <a:pPr>
              <a:buFontTx/>
              <a:buChar char="-"/>
            </a:pPr>
            <a:r>
              <a:rPr lang="sk-SK" sz="2000" dirty="0" err="1" smtClean="0">
                <a:solidFill>
                  <a:srgbClr val="006600"/>
                </a:solidFill>
              </a:rPr>
              <a:t>Outdorová</a:t>
            </a:r>
            <a:r>
              <a:rPr lang="sk-SK" sz="2000" dirty="0" smtClean="0">
                <a:solidFill>
                  <a:srgbClr val="006600"/>
                </a:solidFill>
              </a:rPr>
              <a:t> edukácia aj pre učiteľov  </a:t>
            </a:r>
          </a:p>
          <a:p>
            <a:pPr>
              <a:buFontTx/>
              <a:buChar char="-"/>
            </a:pPr>
            <a:r>
              <a:rPr lang="sk-SK" sz="2000" dirty="0" smtClean="0">
                <a:solidFill>
                  <a:srgbClr val="006600"/>
                </a:solidFill>
              </a:rPr>
              <a:t>Živá vyučovacia hodina  v súlade s uč. osnovami ( obojživelníky, rastliny, živočíchy...)</a:t>
            </a:r>
          </a:p>
          <a:p>
            <a:pPr>
              <a:buFontTx/>
              <a:buChar char="-"/>
            </a:pPr>
            <a:r>
              <a:rPr lang="sk-SK" sz="2000" dirty="0" smtClean="0">
                <a:solidFill>
                  <a:srgbClr val="006600"/>
                </a:solidFill>
              </a:rPr>
              <a:t>Využitie s pomocou pracovného zošita</a:t>
            </a:r>
          </a:p>
          <a:p>
            <a:pPr>
              <a:buFontTx/>
              <a:buChar char="-"/>
            </a:pPr>
            <a:r>
              <a:rPr lang="sk-SK" sz="2000" dirty="0" smtClean="0">
                <a:solidFill>
                  <a:srgbClr val="006600"/>
                </a:solidFill>
              </a:rPr>
              <a:t>Školy v prírode</a:t>
            </a:r>
          </a:p>
          <a:p>
            <a:pPr>
              <a:buFontTx/>
              <a:buChar char="-"/>
            </a:pPr>
            <a:r>
              <a:rPr lang="sk-SK" sz="2000" dirty="0" smtClean="0">
                <a:solidFill>
                  <a:srgbClr val="006600"/>
                </a:solidFill>
              </a:rPr>
              <a:t>Nadobúdanie praktických zručností a skúseností  a aplikácia teoretických princípov biologických javov s praktickými formami osvojovania si nových informácií</a:t>
            </a:r>
          </a:p>
          <a:p>
            <a:pPr>
              <a:buFontTx/>
              <a:buChar char="-"/>
            </a:pPr>
            <a:endParaRPr lang="sk-SK" sz="2000" dirty="0" smtClean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endParaRPr lang="sk-SK" sz="2000" dirty="0" smtClean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endParaRPr lang="sk-SK" sz="2000" dirty="0">
              <a:solidFill>
                <a:srgbClr val="0066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324528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chemeClr val="accent3">
                    <a:lumMod val="50000"/>
                  </a:schemeClr>
                </a:solidFill>
              </a:rPr>
              <a:t>Environmentálna výchova na ŽABEJ CESTE</a:t>
            </a:r>
            <a:endParaRPr lang="sk-SK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933057"/>
            <a:ext cx="4386074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C:\Users\Lenovo\Desktop\Foto 088_up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908720"/>
            <a:ext cx="4392487" cy="2928325"/>
          </a:xfrm>
          <a:prstGeom prst="rect">
            <a:avLst/>
          </a:prstGeom>
          <a:noFill/>
        </p:spPr>
      </p:pic>
      <p:pic>
        <p:nvPicPr>
          <p:cNvPr id="7" name="Picture 7" descr="C:\Users\Lenovo\Desktop\Foto 049_upr.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908720"/>
            <a:ext cx="4320480" cy="2880320"/>
          </a:xfrm>
          <a:prstGeom prst="rect">
            <a:avLst/>
          </a:prstGeom>
          <a:noFill/>
        </p:spPr>
      </p:pic>
      <p:pic>
        <p:nvPicPr>
          <p:cNvPr id="13315" name="Picture 3" descr="C:\Users\Lenovo\Desktop\Foto 034_upr.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909053"/>
            <a:ext cx="4248472" cy="28323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87816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chemeClr val="accent3">
                    <a:lumMod val="50000"/>
                  </a:schemeClr>
                </a:solidFill>
              </a:rPr>
              <a:t>Pracovný zošit pre mladých objaviteľov okolia Levočskej priehrady</a:t>
            </a:r>
            <a:endParaRPr lang="sk-SK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1" y="1484784"/>
            <a:ext cx="3552190" cy="5067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BlokTextu 6"/>
          <p:cNvSpPr txBox="1"/>
          <p:nvPr/>
        </p:nvSpPr>
        <p:spPr>
          <a:xfrm>
            <a:off x="4355976" y="1628800"/>
            <a:ext cx="4608512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sk-SK" sz="2000" dirty="0" smtClean="0">
                <a:solidFill>
                  <a:schemeClr val="accent3">
                    <a:lumMod val="50000"/>
                  </a:schemeClr>
                </a:solidFill>
              </a:rPr>
              <a:t>Praktický sprievodca náučným chodníkom Žabia cesta s riešením úloh, dopĺňa obsahovú náplň tabúľ a je výukovou pomôckou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k-SK" sz="2000" dirty="0" smtClean="0">
                <a:solidFill>
                  <a:schemeClr val="accent3">
                    <a:lumMod val="50000"/>
                  </a:schemeClr>
                </a:solidFill>
              </a:rPr>
              <a:t>Deti sprevádza žabka Želka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k-SK" sz="2000" dirty="0" smtClean="0">
                <a:solidFill>
                  <a:schemeClr val="accent3">
                    <a:lumMod val="50000"/>
                  </a:schemeClr>
                </a:solidFill>
              </a:rPr>
              <a:t>Živé hodiny biológie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k-SK" sz="2000" dirty="0" smtClean="0">
                <a:solidFill>
                  <a:schemeClr val="accent3">
                    <a:lumMod val="50000"/>
                  </a:schemeClr>
                </a:solidFill>
              </a:rPr>
              <a:t>32 strán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k-SK" sz="2000" dirty="0" smtClean="0">
                <a:solidFill>
                  <a:schemeClr val="accent3">
                    <a:lumMod val="50000"/>
                  </a:schemeClr>
                </a:solidFill>
              </a:rPr>
              <a:t>30 zaujímavých úloh a aktivít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k-SK" sz="2000" dirty="0" smtClean="0">
                <a:solidFill>
                  <a:schemeClr val="accent3">
                    <a:lumMod val="50000"/>
                  </a:schemeClr>
                </a:solidFill>
              </a:rPr>
              <a:t>SK - PL mutácia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k-SK" sz="2000" dirty="0" smtClean="0">
                <a:solidFill>
                  <a:schemeClr val="accent3">
                    <a:lumMod val="50000"/>
                  </a:schemeClr>
                </a:solidFill>
              </a:rPr>
              <a:t>Cieľová skupina: 1.,2. stupeň ZŠ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k-SK" sz="2000" dirty="0" smtClean="0">
                <a:solidFill>
                  <a:schemeClr val="accent3">
                    <a:lumMod val="50000"/>
                  </a:schemeClr>
                </a:solidFill>
              </a:rPr>
              <a:t>Využitie: spracovanie tém v súlade s učebnými osnovami ZŠ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k-SK" sz="2000" dirty="0" smtClean="0">
                <a:solidFill>
                  <a:schemeClr val="accent3">
                    <a:lumMod val="50000"/>
                  </a:schemeClr>
                </a:solidFill>
              </a:rPr>
              <a:t>Vydanie 2022</a:t>
            </a:r>
          </a:p>
          <a:p>
            <a:pPr marL="342900" indent="-342900">
              <a:buFont typeface="Arial" pitchFamily="34" charset="0"/>
              <a:buChar char="•"/>
            </a:pPr>
            <a:endParaRPr lang="sk-SK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sk-SK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sk-SK" dirty="0" smtClean="0"/>
          </a:p>
          <a:p>
            <a:pPr>
              <a:buFontTx/>
              <a:buChar char="-"/>
            </a:pPr>
            <a:endParaRPr lang="sk-SK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chemeClr val="accent3">
                    <a:lumMod val="50000"/>
                  </a:schemeClr>
                </a:solidFill>
              </a:rPr>
              <a:t>Pracovný zošit pre mladých objaviteľov – využitie v praxi</a:t>
            </a:r>
            <a:endParaRPr lang="sk-SK" b="1" dirty="0"/>
          </a:p>
        </p:txBody>
      </p:sp>
      <p:pic>
        <p:nvPicPr>
          <p:cNvPr id="8194" name="Picture 2" descr="C:\Users\Lenovo\Desktop\Foto 041_up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56792"/>
            <a:ext cx="5017853" cy="3345235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085184"/>
            <a:ext cx="5184576" cy="1641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 descr="C:\Users\Lenovo\Desktop\Foto 151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4437112"/>
            <a:ext cx="3240361" cy="2160240"/>
          </a:xfrm>
          <a:prstGeom prst="rect">
            <a:avLst/>
          </a:prstGeom>
          <a:noFill/>
        </p:spPr>
      </p:pic>
      <p:sp>
        <p:nvSpPr>
          <p:cNvPr id="10" name="BlokTextu 9"/>
          <p:cNvSpPr txBox="1"/>
          <p:nvPr/>
        </p:nvSpPr>
        <p:spPr>
          <a:xfrm>
            <a:off x="5796136" y="1484784"/>
            <a:ext cx="295232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>
                <a:solidFill>
                  <a:schemeClr val="accent3">
                    <a:lumMod val="50000"/>
                  </a:schemeClr>
                </a:solidFill>
              </a:rPr>
              <a:t>Úlohy zamerané na</a:t>
            </a:r>
            <a:r>
              <a:rPr lang="sk-SK" sz="2000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algn="ctr"/>
            <a:r>
              <a:rPr lang="sk-SK" sz="2000" dirty="0" smtClean="0">
                <a:solidFill>
                  <a:schemeClr val="accent3">
                    <a:lumMod val="50000"/>
                  </a:schemeClr>
                </a:solidFill>
              </a:rPr>
              <a:t>hádanie</a:t>
            </a:r>
            <a:r>
              <a:rPr lang="sk-SK" sz="2000" dirty="0">
                <a:solidFill>
                  <a:schemeClr val="accent3">
                    <a:lumMod val="50000"/>
                  </a:schemeClr>
                </a:solidFill>
              </a:rPr>
              <a:t>, počítanie, meranie, maľovanie, bádanie, pozorovanie....</a:t>
            </a:r>
          </a:p>
          <a:p>
            <a:endParaRPr lang="sk-SK" dirty="0"/>
          </a:p>
        </p:txBody>
      </p:sp>
      <p:pic>
        <p:nvPicPr>
          <p:cNvPr id="17411" name="Picture 3" descr="C:\Users\Lenovo\Desktop\20210527_121144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2852936"/>
            <a:ext cx="2520280" cy="14211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accent3">
                    <a:lumMod val="50000"/>
                  </a:schemeClr>
                </a:solidFill>
              </a:rPr>
              <a:t>Ďakujem za pozornosť </a:t>
            </a:r>
            <a:endParaRPr lang="sk-SK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9220" name="Picture 4" descr="C:\Users\Lenovo\Desktop\tabula_zabka_1200x900_2_žabk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3075" y="1686719"/>
            <a:ext cx="5657850" cy="4352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836712"/>
          </a:xfrm>
        </p:spPr>
        <p:txBody>
          <a:bodyPr>
            <a:noAutofit/>
          </a:bodyPr>
          <a:lstStyle/>
          <a:p>
            <a:r>
              <a:rPr lang="sk-SK" sz="3600" b="1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NCH </a:t>
            </a:r>
            <a:r>
              <a:rPr lang="sk-SK" sz="36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ŽABIA CESTA </a:t>
            </a:r>
            <a:r>
              <a:rPr lang="sk-SK" sz="3600" b="1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sk-SK" sz="3600" b="1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sk-SK" sz="3600" b="1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cieľ, príprava, </a:t>
            </a:r>
            <a:r>
              <a:rPr lang="sk-SK" sz="36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realizácia</a:t>
            </a:r>
            <a:br>
              <a:rPr lang="sk-SK" sz="36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</a:br>
            <a:endParaRPr lang="sk-SK" sz="3600" b="1" dirty="0">
              <a:solidFill>
                <a:schemeClr val="accent3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4149080"/>
            <a:ext cx="2240740" cy="2381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BlokTextu 6"/>
          <p:cNvSpPr txBox="1"/>
          <p:nvPr/>
        </p:nvSpPr>
        <p:spPr>
          <a:xfrm>
            <a:off x="107504" y="1052736"/>
            <a:ext cx="266429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k-SK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sk-SK" b="1" dirty="0" smtClean="0">
                <a:solidFill>
                  <a:schemeClr val="accent3">
                    <a:lumMod val="50000"/>
                  </a:schemeClr>
                </a:solidFill>
              </a:rPr>
              <a:t>Cieľ:   </a:t>
            </a:r>
          </a:p>
          <a:p>
            <a:pPr algn="ctr"/>
            <a:r>
              <a:rPr lang="sk-SK" b="1" dirty="0" smtClean="0">
                <a:solidFill>
                  <a:schemeClr val="accent3">
                    <a:lumMod val="50000"/>
                  </a:schemeClr>
                </a:solidFill>
              </a:rPr>
              <a:t>Poukázať na ochranu žiab pri ich jarnej migrácií,  zaujímavým spôsobom prezentovať prírodné hodnoty okolia nádrže Levočská priehrada </a:t>
            </a:r>
          </a:p>
          <a:p>
            <a:pPr algn="ctr"/>
            <a:r>
              <a:rPr lang="sk-SK" b="1" dirty="0" smtClean="0">
                <a:solidFill>
                  <a:schemeClr val="accent3">
                    <a:lumMod val="50000"/>
                  </a:schemeClr>
                </a:solidFill>
              </a:rPr>
              <a:t>NÁUČNÝ TURIZMUS</a:t>
            </a:r>
          </a:p>
          <a:p>
            <a:pPr algn="ctr"/>
            <a:endParaRPr lang="sk-SK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sk-SK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sk-SK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sk-SK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sk-SK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sk-SK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sk-SK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sk-SK" b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sk-SK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2843808" y="908720"/>
            <a:ext cx="266429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k-SK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sk-SK" b="1" dirty="0" smtClean="0">
                <a:solidFill>
                  <a:schemeClr val="accent3">
                    <a:lumMod val="50000"/>
                  </a:schemeClr>
                </a:solidFill>
              </a:rPr>
              <a:t>Príprava: </a:t>
            </a:r>
          </a:p>
          <a:p>
            <a:pPr algn="ctr"/>
            <a:r>
              <a:rPr lang="sk-SK" b="1" dirty="0" smtClean="0">
                <a:solidFill>
                  <a:schemeClr val="accent3">
                    <a:lumMod val="50000"/>
                  </a:schemeClr>
                </a:solidFill>
              </a:rPr>
              <a:t>Využiť danosti terénu a objavovanie skrytých ,,skvostov“ okolia priehrady.</a:t>
            </a:r>
          </a:p>
          <a:p>
            <a:pPr algn="ctr"/>
            <a:r>
              <a:rPr lang="sk-SK" b="1" dirty="0" smtClean="0">
                <a:solidFill>
                  <a:schemeClr val="accent3">
                    <a:lumMod val="50000"/>
                  </a:schemeClr>
                </a:solidFill>
              </a:rPr>
              <a:t>Inventarizácia prírodno-vzdelávacieho materiálu.</a:t>
            </a:r>
          </a:p>
          <a:p>
            <a:pPr algn="ctr"/>
            <a:r>
              <a:rPr lang="sk-SK" b="1" dirty="0" smtClean="0">
                <a:solidFill>
                  <a:schemeClr val="accent3">
                    <a:lumMod val="50000"/>
                  </a:schemeClr>
                </a:solidFill>
              </a:rPr>
              <a:t>Využitie existujúcej turistickej trasy</a:t>
            </a:r>
          </a:p>
          <a:p>
            <a:pPr algn="ctr"/>
            <a:endParaRPr lang="sk-SK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sk-SK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sk-SK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sk-SK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sk-SK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sk-SK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sk-SK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sk-SK" b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sk-SK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6012160" y="1052736"/>
            <a:ext cx="266429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k-SK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sk-SK" b="1" dirty="0" smtClean="0">
                <a:solidFill>
                  <a:schemeClr val="accent3">
                    <a:lumMod val="50000"/>
                  </a:schemeClr>
                </a:solidFill>
              </a:rPr>
              <a:t>Realizácia:</a:t>
            </a:r>
          </a:p>
          <a:p>
            <a:pPr algn="ctr"/>
            <a:r>
              <a:rPr lang="sk-SK" b="1" dirty="0" smtClean="0">
                <a:solidFill>
                  <a:schemeClr val="accent3">
                    <a:lumMod val="50000"/>
                  </a:schemeClr>
                </a:solidFill>
              </a:rPr>
              <a:t>Interpretácia a rozloženie jednotlivých tém na trase náučného chodníka</a:t>
            </a:r>
          </a:p>
          <a:p>
            <a:pPr algn="ctr"/>
            <a:endParaRPr lang="sk-SK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sk-SK" b="1" dirty="0" smtClean="0">
                <a:solidFill>
                  <a:schemeClr val="accent3">
                    <a:lumMod val="50000"/>
                  </a:schemeClr>
                </a:solidFill>
              </a:rPr>
              <a:t>Doplnkové objekty NCH</a:t>
            </a:r>
          </a:p>
          <a:p>
            <a:pPr algn="ctr"/>
            <a:endParaRPr lang="sk-SK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sk-SK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sk-SK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 algn="ctr"/>
            <a:endParaRPr lang="sk-SK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sk-SK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sk-SK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sk-SK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sk-SK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sk-SK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sk-SK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sk-SK" b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sk-SK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079" name="Picture 7" descr="C:\Users\Lenovo\Desktop\IMG_20220503_104239232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4221088"/>
            <a:ext cx="3006767" cy="2253804"/>
          </a:xfrm>
          <a:prstGeom prst="rect">
            <a:avLst/>
          </a:prstGeom>
          <a:noFill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149080"/>
            <a:ext cx="2770064" cy="2278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sk-SK" sz="36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Prechádzka po náučnom chodníku  Žabia </a:t>
            </a:r>
            <a:r>
              <a:rPr lang="sk-SK" sz="3600" b="1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cesta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4541745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4"/>
          <p:cNvSpPr txBox="1"/>
          <p:nvPr/>
        </p:nvSpPr>
        <p:spPr>
          <a:xfrm>
            <a:off x="5076056" y="980729"/>
            <a:ext cx="396044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>
                <a:solidFill>
                  <a:schemeClr val="accent3">
                    <a:lumMod val="50000"/>
                  </a:schemeClr>
                </a:solidFill>
              </a:rPr>
              <a:t>Trasa: </a:t>
            </a:r>
            <a:r>
              <a:rPr lang="sk-SK" sz="16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sk-SK" sz="1600" dirty="0" smtClean="0">
                <a:solidFill>
                  <a:schemeClr val="accent3">
                    <a:lumMod val="50000"/>
                  </a:schemeClr>
                </a:solidFill>
              </a:rPr>
              <a:t>okružná</a:t>
            </a:r>
            <a:r>
              <a:rPr lang="sk-SK" sz="1600" dirty="0">
                <a:solidFill>
                  <a:schemeClr val="accent3">
                    <a:lumMod val="50000"/>
                  </a:schemeClr>
                </a:solidFill>
              </a:rPr>
              <a:t>, obojsmerná</a:t>
            </a:r>
          </a:p>
          <a:p>
            <a:r>
              <a:rPr lang="sk-SK" sz="1600" b="1" dirty="0">
                <a:solidFill>
                  <a:schemeClr val="accent3">
                    <a:lumMod val="50000"/>
                  </a:schemeClr>
                </a:solidFill>
              </a:rPr>
              <a:t>Náročnosť: </a:t>
            </a:r>
            <a:r>
              <a:rPr lang="sk-SK" sz="1600" dirty="0">
                <a:solidFill>
                  <a:schemeClr val="accent3">
                    <a:lumMod val="50000"/>
                  </a:schemeClr>
                </a:solidFill>
              </a:rPr>
              <a:t>nenáročná</a:t>
            </a:r>
          </a:p>
          <a:p>
            <a:r>
              <a:rPr lang="sk-SK" sz="1600" b="1" dirty="0">
                <a:solidFill>
                  <a:schemeClr val="accent3">
                    <a:lumMod val="50000"/>
                  </a:schemeClr>
                </a:solidFill>
              </a:rPr>
              <a:t>Počet zastávok: </a:t>
            </a:r>
            <a:r>
              <a:rPr lang="sk-SK" sz="1600" dirty="0">
                <a:solidFill>
                  <a:schemeClr val="accent3">
                    <a:lumMod val="50000"/>
                  </a:schemeClr>
                </a:solidFill>
              </a:rPr>
              <a:t>7</a:t>
            </a:r>
          </a:p>
          <a:p>
            <a:r>
              <a:rPr lang="sk-SK" sz="1600" b="1" dirty="0">
                <a:solidFill>
                  <a:schemeClr val="accent3">
                    <a:lumMod val="50000"/>
                  </a:schemeClr>
                </a:solidFill>
              </a:rPr>
              <a:t>Dĺžka trasy: </a:t>
            </a:r>
            <a:r>
              <a:rPr lang="sk-SK" sz="1600" dirty="0">
                <a:solidFill>
                  <a:schemeClr val="accent3">
                    <a:lumMod val="50000"/>
                  </a:schemeClr>
                </a:solidFill>
              </a:rPr>
              <a:t>1,2 </a:t>
            </a:r>
            <a:r>
              <a:rPr lang="sk-SK" sz="1600" dirty="0" smtClean="0">
                <a:solidFill>
                  <a:schemeClr val="accent3">
                    <a:lumMod val="50000"/>
                  </a:schemeClr>
                </a:solidFill>
              </a:rPr>
              <a:t>km, peší</a:t>
            </a:r>
            <a:endParaRPr lang="sk-SK" sz="16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sk-SK" sz="1600" b="1" dirty="0">
                <a:solidFill>
                  <a:schemeClr val="accent3">
                    <a:lumMod val="50000"/>
                  </a:schemeClr>
                </a:solidFill>
              </a:rPr>
              <a:t>Priemerný čas prechodu: </a:t>
            </a:r>
            <a:r>
              <a:rPr lang="sk-SK" sz="1600" dirty="0">
                <a:solidFill>
                  <a:schemeClr val="accent3">
                    <a:lumMod val="50000"/>
                  </a:schemeClr>
                </a:solidFill>
              </a:rPr>
              <a:t>40 </a:t>
            </a:r>
            <a:r>
              <a:rPr lang="sk-SK" sz="1600" dirty="0" smtClean="0">
                <a:solidFill>
                  <a:schemeClr val="accent3">
                    <a:lumMod val="50000"/>
                  </a:schemeClr>
                </a:solidFill>
              </a:rPr>
              <a:t>min</a:t>
            </a:r>
          </a:p>
          <a:p>
            <a:r>
              <a:rPr lang="sk-SK" sz="1600" b="1" dirty="0" smtClean="0">
                <a:solidFill>
                  <a:schemeClr val="accent3">
                    <a:lumMod val="50000"/>
                  </a:schemeClr>
                </a:solidFill>
              </a:rPr>
              <a:t>Typ: </a:t>
            </a:r>
            <a:r>
              <a:rPr lang="sk-SK" sz="1600" dirty="0" smtClean="0">
                <a:solidFill>
                  <a:schemeClr val="accent3">
                    <a:lumMod val="50000"/>
                  </a:schemeClr>
                </a:solidFill>
              </a:rPr>
              <a:t>Samoobslužný s možnosťou využitia pracovného zošita</a:t>
            </a:r>
          </a:p>
          <a:p>
            <a:r>
              <a:rPr lang="sk-SK" sz="1600" b="1" dirty="0" smtClean="0">
                <a:solidFill>
                  <a:schemeClr val="accent3">
                    <a:lumMod val="50000"/>
                  </a:schemeClr>
                </a:solidFill>
              </a:rPr>
              <a:t>Prírodovedné a ochranárske zameranie</a:t>
            </a:r>
          </a:p>
          <a:p>
            <a:endParaRPr lang="sk-SK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80728"/>
            <a:ext cx="1641845" cy="1263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BlokTextu 7"/>
          <p:cNvSpPr txBox="1"/>
          <p:nvPr/>
        </p:nvSpPr>
        <p:spPr>
          <a:xfrm>
            <a:off x="5148064" y="3140968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u="sng" dirty="0" smtClean="0">
                <a:solidFill>
                  <a:schemeClr val="accent3">
                    <a:lumMod val="50000"/>
                  </a:schemeClr>
                </a:solidFill>
              </a:rPr>
              <a:t>Náučné panely</a:t>
            </a:r>
          </a:p>
          <a:p>
            <a:pPr algn="ctr"/>
            <a:endParaRPr lang="sk-SK" b="1" u="sng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sk-SK" dirty="0"/>
          </a:p>
        </p:txBody>
      </p:sp>
      <p:sp>
        <p:nvSpPr>
          <p:cNvPr id="9" name="BlokTextu 8"/>
          <p:cNvSpPr txBox="1"/>
          <p:nvPr/>
        </p:nvSpPr>
        <p:spPr>
          <a:xfrm>
            <a:off x="6948264" y="3140968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u="sng" dirty="0">
                <a:solidFill>
                  <a:schemeClr val="accent3">
                    <a:lumMod val="50000"/>
                  </a:schemeClr>
                </a:solidFill>
              </a:rPr>
              <a:t>Interaktívne</a:t>
            </a:r>
            <a:r>
              <a:rPr lang="sk-SK" u="sng" dirty="0" smtClean="0"/>
              <a:t> </a:t>
            </a:r>
            <a:r>
              <a:rPr lang="sk-SK" b="1" u="sng" dirty="0" smtClean="0">
                <a:solidFill>
                  <a:schemeClr val="accent3">
                    <a:lumMod val="50000"/>
                  </a:schemeClr>
                </a:solidFill>
              </a:rPr>
              <a:t>prvky</a:t>
            </a:r>
          </a:p>
          <a:p>
            <a:pPr algn="ctr"/>
            <a:endParaRPr lang="sk-SK" b="1" u="sng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sk-SK" dirty="0"/>
          </a:p>
        </p:txBody>
      </p:sp>
      <p:pic>
        <p:nvPicPr>
          <p:cNvPr id="2055" name="Picture 7" descr="C:\Users\Lenovo\Desktop\received_702566177457917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573016"/>
            <a:ext cx="1890210" cy="2520280"/>
          </a:xfrm>
          <a:prstGeom prst="rect">
            <a:avLst/>
          </a:prstGeom>
          <a:noFill/>
        </p:spPr>
      </p:pic>
      <p:pic>
        <p:nvPicPr>
          <p:cNvPr id="2056" name="Picture 8" descr="C:\Users\Lenovo\Desktop\received_525525382259465_upr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1" y="3645024"/>
            <a:ext cx="1835169" cy="2448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b="1" dirty="0" smtClean="0">
                <a:solidFill>
                  <a:schemeClr val="accent3">
                    <a:lumMod val="50000"/>
                  </a:schemeClr>
                </a:solidFill>
              </a:rPr>
              <a:t>Náučný chodník  </a:t>
            </a:r>
            <a:r>
              <a:rPr lang="sk-SK" b="1" dirty="0" smtClean="0">
                <a:solidFill>
                  <a:schemeClr val="accent3">
                    <a:lumMod val="50000"/>
                  </a:schemeClr>
                </a:solidFill>
              </a:rPr>
              <a:t>Žabia </a:t>
            </a:r>
            <a:r>
              <a:rPr lang="sk-SK" b="1" dirty="0" smtClean="0">
                <a:solidFill>
                  <a:schemeClr val="accent3">
                    <a:lumMod val="50000"/>
                  </a:schemeClr>
                </a:solidFill>
              </a:rPr>
              <a:t>cesta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sk-SK" b="1" dirty="0" smtClean="0">
                <a:solidFill>
                  <a:srgbClr val="006600"/>
                </a:solidFill>
              </a:rPr>
              <a:t>Prezentuje prírodné hodnoty okolia vodnej nádrže Levočskej priehrady s hlavným aspektom na osvetu ochrany a migrácie žiab a obojživelníkov </a:t>
            </a:r>
          </a:p>
          <a:p>
            <a:pPr>
              <a:buNone/>
            </a:pPr>
            <a:r>
              <a:rPr lang="sk-SK" sz="2800" dirty="0" smtClean="0">
                <a:solidFill>
                  <a:srgbClr val="006600"/>
                </a:solidFill>
              </a:rPr>
              <a:t>						- 7 </a:t>
            </a:r>
            <a:r>
              <a:rPr lang="sk-SK" sz="2800" dirty="0" smtClean="0">
                <a:solidFill>
                  <a:srgbClr val="006600"/>
                </a:solidFill>
              </a:rPr>
              <a:t>zastávok</a:t>
            </a:r>
          </a:p>
          <a:p>
            <a:pPr>
              <a:buNone/>
            </a:pPr>
            <a:r>
              <a:rPr lang="sk-SK" sz="2800" dirty="0" smtClean="0">
                <a:solidFill>
                  <a:srgbClr val="006600"/>
                </a:solidFill>
              </a:rPr>
              <a:t>						- </a:t>
            </a:r>
            <a:r>
              <a:rPr lang="sk-SK" sz="2800" dirty="0" smtClean="0">
                <a:solidFill>
                  <a:srgbClr val="006600"/>
                </a:solidFill>
              </a:rPr>
              <a:t>4 náučne panely</a:t>
            </a:r>
          </a:p>
          <a:p>
            <a:pPr>
              <a:buNone/>
            </a:pPr>
            <a:r>
              <a:rPr lang="sk-SK" sz="2800" dirty="0" smtClean="0">
                <a:solidFill>
                  <a:srgbClr val="006600"/>
                </a:solidFill>
              </a:rPr>
              <a:t>					          - </a:t>
            </a:r>
            <a:r>
              <a:rPr lang="sk-SK" sz="2800" dirty="0" smtClean="0">
                <a:solidFill>
                  <a:srgbClr val="006600"/>
                </a:solidFill>
              </a:rPr>
              <a:t>7 interaktívnych prvkov</a:t>
            </a:r>
            <a:endParaRPr lang="sk-SK" sz="2800" b="1" dirty="0" smtClean="0">
              <a:solidFill>
                <a:srgbClr val="006600"/>
              </a:solidFill>
            </a:endParaRPr>
          </a:p>
          <a:p>
            <a:pPr>
              <a:buNone/>
            </a:pPr>
            <a:endParaRPr lang="sk-SK" sz="2400" dirty="0">
              <a:solidFill>
                <a:srgbClr val="006600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56992"/>
            <a:ext cx="4824536" cy="3216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07504"/>
          </a:xfrm>
        </p:spPr>
        <p:txBody>
          <a:bodyPr>
            <a:normAutofit/>
          </a:bodyPr>
          <a:lstStyle/>
          <a:p>
            <a:r>
              <a:rPr lang="sk-SK" sz="3600" b="1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Náučné </a:t>
            </a:r>
            <a:r>
              <a:rPr lang="sk-SK" sz="36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panely NCH Žabia cesta</a:t>
            </a:r>
            <a:endParaRPr lang="sk-SK" sz="3600" b="1" dirty="0">
              <a:solidFill>
                <a:schemeClr val="accent3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242" name="Picture 2" descr="C:\Users\Lenovo\Desktop\tabula_zabka_1200x900_1_upr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068960"/>
            <a:ext cx="4320480" cy="3126300"/>
          </a:xfrm>
          <a:prstGeom prst="rect">
            <a:avLst/>
          </a:prstGeom>
          <a:noFill/>
        </p:spPr>
      </p:pic>
      <p:pic>
        <p:nvPicPr>
          <p:cNvPr id="10243" name="Picture 3" descr="C:\Users\Lenovo\Desktop\tabula_zabka_1200x900_2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68960"/>
            <a:ext cx="4495938" cy="3129459"/>
          </a:xfrm>
          <a:prstGeom prst="rect">
            <a:avLst/>
          </a:prstGeom>
          <a:noFill/>
        </p:spPr>
      </p:pic>
      <p:sp>
        <p:nvSpPr>
          <p:cNvPr id="8" name="BlokTextu 7"/>
          <p:cNvSpPr txBox="1"/>
          <p:nvPr/>
        </p:nvSpPr>
        <p:spPr>
          <a:xfrm>
            <a:off x="467544" y="1340768"/>
            <a:ext cx="36724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 smtClean="0">
                <a:solidFill>
                  <a:srgbClr val="006600"/>
                </a:solidFill>
              </a:rPr>
              <a:t>PO CESTÁCH ŽABKY ŽELKY</a:t>
            </a:r>
          </a:p>
          <a:p>
            <a:pPr algn="ctr"/>
            <a:r>
              <a:rPr lang="sk-SK" sz="2000" dirty="0" smtClean="0">
                <a:solidFill>
                  <a:srgbClr val="006600"/>
                </a:solidFill>
              </a:rPr>
              <a:t>Úvodný panel</a:t>
            </a:r>
          </a:p>
          <a:p>
            <a:pPr algn="ctr"/>
            <a:r>
              <a:rPr lang="sk-SK" sz="2000" dirty="0" smtClean="0">
                <a:solidFill>
                  <a:srgbClr val="006600"/>
                </a:solidFill>
              </a:rPr>
              <a:t>Predstavenie žabky Želky</a:t>
            </a:r>
          </a:p>
          <a:p>
            <a:pPr algn="ctr"/>
            <a:r>
              <a:rPr lang="sk-SK" sz="2000" dirty="0" smtClean="0">
                <a:solidFill>
                  <a:srgbClr val="006600"/>
                </a:solidFill>
              </a:rPr>
              <a:t>Biológia ropuchy bradavičnatej</a:t>
            </a:r>
          </a:p>
          <a:p>
            <a:pPr algn="ctr"/>
            <a:r>
              <a:rPr lang="sk-SK" sz="2000" dirty="0" smtClean="0">
                <a:solidFill>
                  <a:srgbClr val="006600"/>
                </a:solidFill>
              </a:rPr>
              <a:t>Mapa NCH</a:t>
            </a:r>
            <a:endParaRPr lang="sk-SK" sz="2000" dirty="0">
              <a:solidFill>
                <a:srgbClr val="006600"/>
              </a:solidFill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5004048" y="1124744"/>
            <a:ext cx="36724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 smtClean="0">
                <a:solidFill>
                  <a:srgbClr val="006600"/>
                </a:solidFill>
              </a:rPr>
              <a:t>ŽABIE PUTOVANIE</a:t>
            </a:r>
          </a:p>
          <a:p>
            <a:pPr algn="ctr"/>
            <a:r>
              <a:rPr lang="sk-SK" sz="2000" dirty="0" smtClean="0">
                <a:solidFill>
                  <a:srgbClr val="006600"/>
                </a:solidFill>
              </a:rPr>
              <a:t>Migrácia žiab</a:t>
            </a:r>
          </a:p>
          <a:p>
            <a:pPr algn="ctr"/>
            <a:r>
              <a:rPr lang="sk-SK" sz="2000" dirty="0" smtClean="0">
                <a:solidFill>
                  <a:srgbClr val="006600"/>
                </a:solidFill>
              </a:rPr>
              <a:t>Rozmnožovanie žiab</a:t>
            </a:r>
          </a:p>
          <a:p>
            <a:pPr algn="ctr"/>
            <a:r>
              <a:rPr lang="sk-SK" sz="2000" dirty="0" smtClean="0">
                <a:solidFill>
                  <a:srgbClr val="006600"/>
                </a:solidFill>
              </a:rPr>
              <a:t>Odlišnosti a morfológia samcov a samíc ropúch bradavičnatých</a:t>
            </a:r>
            <a:endParaRPr lang="sk-SK" sz="2000" dirty="0" smtClean="0">
              <a:solidFill>
                <a:srgbClr val="006600"/>
              </a:solidFill>
            </a:endParaRPr>
          </a:p>
          <a:p>
            <a:pPr algn="ctr"/>
            <a:r>
              <a:rPr lang="sk-SK" sz="2000" dirty="0" err="1" smtClean="0">
                <a:solidFill>
                  <a:srgbClr val="006600"/>
                </a:solidFill>
              </a:rPr>
              <a:t>Žabochody</a:t>
            </a:r>
            <a:endParaRPr lang="sk-SK" sz="2000" dirty="0" smtClean="0">
              <a:solidFill>
                <a:srgbClr val="006600"/>
              </a:solidFill>
            </a:endParaRPr>
          </a:p>
          <a:p>
            <a:pPr algn="ctr"/>
            <a:endParaRPr lang="sk-SK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sk-SK" b="1" dirty="0">
                <a:solidFill>
                  <a:schemeClr val="accent3">
                    <a:lumMod val="50000"/>
                  </a:schemeClr>
                </a:solidFill>
              </a:rPr>
              <a:t>Náučné panely NCH Žabia cesta</a:t>
            </a:r>
            <a:endParaRPr lang="sk-SK" dirty="0"/>
          </a:p>
        </p:txBody>
      </p:sp>
      <p:pic>
        <p:nvPicPr>
          <p:cNvPr id="4" name="Picture 4" descr="C:\Users\Lenovo\Desktop\tabula_1200x900_luka_2_upr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573016"/>
            <a:ext cx="3996173" cy="2995439"/>
          </a:xfrm>
          <a:prstGeom prst="rect">
            <a:avLst/>
          </a:prstGeom>
          <a:noFill/>
        </p:spPr>
      </p:pic>
      <p:pic>
        <p:nvPicPr>
          <p:cNvPr id="5" name="Picture 5" descr="C:\Users\Lenovo\Desktop\tabula_3_vtaciky_budky_up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501008"/>
            <a:ext cx="4007903" cy="3004232"/>
          </a:xfrm>
          <a:prstGeom prst="rect">
            <a:avLst/>
          </a:prstGeom>
          <a:noFill/>
        </p:spPr>
      </p:pic>
      <p:sp>
        <p:nvSpPr>
          <p:cNvPr id="6" name="BlokTextu 5"/>
          <p:cNvSpPr txBox="1"/>
          <p:nvPr/>
        </p:nvSpPr>
        <p:spPr>
          <a:xfrm>
            <a:off x="539552" y="1340768"/>
            <a:ext cx="36724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 smtClean="0">
                <a:solidFill>
                  <a:srgbClr val="006600"/>
                </a:solidFill>
              </a:rPr>
              <a:t>LÚKA PLNÁ ŽIVOTA</a:t>
            </a:r>
          </a:p>
          <a:p>
            <a:pPr algn="ctr"/>
            <a:r>
              <a:rPr lang="sk-SK" sz="2000" dirty="0" smtClean="0">
                <a:solidFill>
                  <a:srgbClr val="006600"/>
                </a:solidFill>
              </a:rPr>
              <a:t>Lúčne spoločenstvá a ich charakteristika</a:t>
            </a:r>
          </a:p>
          <a:p>
            <a:pPr algn="ctr"/>
            <a:r>
              <a:rPr lang="sk-SK" sz="2000" dirty="0" smtClean="0">
                <a:solidFill>
                  <a:srgbClr val="006600"/>
                </a:solidFill>
              </a:rPr>
              <a:t>Bežné druhy rastlín lúk okolia Levočskej priehrady</a:t>
            </a:r>
          </a:p>
          <a:p>
            <a:pPr algn="ctr"/>
            <a:r>
              <a:rPr lang="sk-SK" sz="2000" dirty="0" smtClean="0">
                <a:solidFill>
                  <a:srgbClr val="006600"/>
                </a:solidFill>
              </a:rPr>
              <a:t>Hmyzí obyvatelia ako potravná báza žiab</a:t>
            </a:r>
          </a:p>
        </p:txBody>
      </p:sp>
      <p:sp>
        <p:nvSpPr>
          <p:cNvPr id="7" name="BlokTextu 6"/>
          <p:cNvSpPr txBox="1"/>
          <p:nvPr/>
        </p:nvSpPr>
        <p:spPr>
          <a:xfrm>
            <a:off x="4788024" y="1412776"/>
            <a:ext cx="3672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 smtClean="0">
                <a:solidFill>
                  <a:srgbClr val="006600"/>
                </a:solidFill>
              </a:rPr>
              <a:t>OPERENCI A ICH PRÍBYTKY</a:t>
            </a:r>
          </a:p>
          <a:p>
            <a:pPr algn="ctr"/>
            <a:r>
              <a:rPr lang="sk-SK" sz="2000" dirty="0" smtClean="0">
                <a:solidFill>
                  <a:srgbClr val="006600"/>
                </a:solidFill>
              </a:rPr>
              <a:t>Vtáky krovín a lesov</a:t>
            </a:r>
          </a:p>
          <a:p>
            <a:pPr algn="ctr"/>
            <a:r>
              <a:rPr lang="sk-SK" sz="2000" dirty="0" smtClean="0">
                <a:solidFill>
                  <a:srgbClr val="006600"/>
                </a:solidFill>
              </a:rPr>
              <a:t>Charakteristika druhov vtákov a</a:t>
            </a:r>
          </a:p>
          <a:p>
            <a:pPr algn="ctr"/>
            <a:r>
              <a:rPr lang="sk-SK" sz="2000" dirty="0">
                <a:solidFill>
                  <a:srgbClr val="006600"/>
                </a:solidFill>
              </a:rPr>
              <a:t>t</a:t>
            </a:r>
            <a:r>
              <a:rPr lang="sk-SK" sz="2000" dirty="0" smtClean="0">
                <a:solidFill>
                  <a:srgbClr val="006600"/>
                </a:solidFill>
              </a:rPr>
              <a:t>ypy hniezd</a:t>
            </a:r>
            <a:endParaRPr lang="sk-SK" sz="2000" dirty="0">
              <a:solidFill>
                <a:srgbClr val="0066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-171400"/>
            <a:ext cx="8229600" cy="1143000"/>
          </a:xfrm>
        </p:spPr>
        <p:txBody>
          <a:bodyPr>
            <a:normAutofit/>
          </a:bodyPr>
          <a:lstStyle/>
          <a:p>
            <a:r>
              <a:rPr lang="sk-SK" sz="3600" b="1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Interaktívne </a:t>
            </a:r>
            <a:r>
              <a:rPr lang="sk-SK" sz="36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prvky NCH </a:t>
            </a:r>
            <a:r>
              <a:rPr lang="sk-SK" sz="36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ŽABIA CESTA</a:t>
            </a:r>
            <a:endParaRPr lang="sk-SK" sz="3600" b="1" dirty="0">
              <a:solidFill>
                <a:schemeClr val="accent3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123" name="Picture 3" descr="C:\Users\Lenovo\Desktop\IMG_20220503_104239232_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3528392" cy="2644801"/>
          </a:xfrm>
          <a:prstGeom prst="rect">
            <a:avLst/>
          </a:prstGeom>
          <a:noFill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12776"/>
            <a:ext cx="3678733" cy="2757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C:\Users\Lenovo\Desktop\IMG_20220417_161301824_HDR_upr.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980728"/>
            <a:ext cx="2023683" cy="1516906"/>
          </a:xfrm>
          <a:prstGeom prst="rect">
            <a:avLst/>
          </a:prstGeom>
          <a:noFill/>
        </p:spPr>
      </p:pic>
      <p:pic>
        <p:nvPicPr>
          <p:cNvPr id="5126" name="Picture 6" descr="C:\Users\Lenovo\Desktop\Foto 061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437112"/>
            <a:ext cx="3441390" cy="2294260"/>
          </a:xfrm>
          <a:prstGeom prst="rect">
            <a:avLst/>
          </a:prstGeom>
          <a:noFill/>
        </p:spPr>
      </p:pic>
      <p:sp>
        <p:nvSpPr>
          <p:cNvPr id="9" name="BlokTextu 8"/>
          <p:cNvSpPr txBox="1"/>
          <p:nvPr/>
        </p:nvSpPr>
        <p:spPr>
          <a:xfrm>
            <a:off x="755576" y="836712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 smtClean="0">
                <a:solidFill>
                  <a:srgbClr val="006600"/>
                </a:solidFill>
              </a:rPr>
              <a:t>DREVENÝ MODEL ROPUCHY BRADAVIČNATEJ</a:t>
            </a:r>
            <a:endParaRPr lang="sk-SK" b="1" dirty="0">
              <a:solidFill>
                <a:srgbClr val="006600"/>
              </a:solidFill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4932040" y="105273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 smtClean="0">
                <a:solidFill>
                  <a:srgbClr val="006600"/>
                </a:solidFill>
              </a:rPr>
              <a:t>ŽABÍ LABYRINT</a:t>
            </a:r>
            <a:endParaRPr lang="sk-SK" b="1" dirty="0">
              <a:solidFill>
                <a:srgbClr val="006600"/>
              </a:solidFill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1331640" y="414908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 smtClean="0">
                <a:solidFill>
                  <a:srgbClr val="006600"/>
                </a:solidFill>
              </a:rPr>
              <a:t>ŽABOCHOD </a:t>
            </a:r>
            <a:endParaRPr lang="sk-SK" b="1" dirty="0">
              <a:solidFill>
                <a:srgbClr val="006600"/>
              </a:solidFill>
            </a:endParaRPr>
          </a:p>
        </p:txBody>
      </p:sp>
      <p:pic>
        <p:nvPicPr>
          <p:cNvPr id="14338" name="Picture 2" descr="C:\Users\Lenovo\Desktop\ŽAbia cesta_tabule_def\tabulka_zabia_cesta_300x150_zabocho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4725144"/>
            <a:ext cx="4032448" cy="2016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>
                <a:solidFill>
                  <a:schemeClr val="accent3">
                    <a:lumMod val="50000"/>
                  </a:schemeClr>
                </a:solidFill>
              </a:rPr>
              <a:t>Interaktívne prvky NCH Žabia cesta</a:t>
            </a:r>
            <a:endParaRPr lang="sk-SK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5" y="1772816"/>
            <a:ext cx="3474295" cy="4635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700808"/>
            <a:ext cx="3024336" cy="473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Obdĺžnik 8"/>
          <p:cNvSpPr/>
          <p:nvPr/>
        </p:nvSpPr>
        <p:spPr>
          <a:xfrm>
            <a:off x="553221" y="1124744"/>
            <a:ext cx="3368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b="1" dirty="0" smtClean="0">
                <a:solidFill>
                  <a:srgbClr val="006600"/>
                </a:solidFill>
              </a:rPr>
              <a:t>VTÁČIE BÚDKY A ICH OBYVATELIA</a:t>
            </a:r>
            <a:endParaRPr lang="sk-SK" b="1" dirty="0">
              <a:solidFill>
                <a:srgbClr val="006600"/>
              </a:solidFill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5115851" y="1196752"/>
            <a:ext cx="3226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b="1" dirty="0" smtClean="0">
                <a:solidFill>
                  <a:srgbClr val="006600"/>
                </a:solidFill>
              </a:rPr>
              <a:t>LESNĚ PEXESO – STOPY ZVIERAT</a:t>
            </a:r>
            <a:endParaRPr lang="sk-SK" b="1" dirty="0">
              <a:solidFill>
                <a:srgbClr val="0066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chemeClr val="accent3">
                    <a:lumMod val="50000"/>
                  </a:schemeClr>
                </a:solidFill>
              </a:rPr>
              <a:t>Interaktívne prvky NCH </a:t>
            </a:r>
            <a:r>
              <a:rPr lang="sk-SK" b="1" dirty="0" smtClean="0">
                <a:solidFill>
                  <a:schemeClr val="accent3">
                    <a:lumMod val="50000"/>
                  </a:schemeClr>
                </a:solidFill>
              </a:rPr>
              <a:t>ŽABIA CESTA</a:t>
            </a:r>
            <a:endParaRPr lang="sk-SK" dirty="0"/>
          </a:p>
        </p:txBody>
      </p:sp>
      <p:pic>
        <p:nvPicPr>
          <p:cNvPr id="7" name="Zástupný symbol obsahu 4" descr="IMG_20220417_164244114_up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629150" y="2723778"/>
            <a:ext cx="4144297" cy="3106470"/>
          </a:xfrm>
          <a:prstGeom prst="rect">
            <a:avLst/>
          </a:prstGeom>
        </p:spPr>
      </p:pic>
      <p:sp>
        <p:nvSpPr>
          <p:cNvPr id="8" name="Obdĺžnik 7"/>
          <p:cNvSpPr/>
          <p:nvPr/>
        </p:nvSpPr>
        <p:spPr>
          <a:xfrm>
            <a:off x="5329760" y="1700808"/>
            <a:ext cx="3035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b="1" dirty="0" smtClean="0">
                <a:solidFill>
                  <a:srgbClr val="006600"/>
                </a:solidFill>
              </a:rPr>
              <a:t>Tajomstvá </a:t>
            </a:r>
            <a:r>
              <a:rPr lang="sk-SK" b="1" dirty="0" err="1" smtClean="0">
                <a:solidFill>
                  <a:srgbClr val="006600"/>
                </a:solidFill>
              </a:rPr>
              <a:t>otváracich</a:t>
            </a:r>
            <a:r>
              <a:rPr lang="sk-SK" b="1" dirty="0" smtClean="0">
                <a:solidFill>
                  <a:srgbClr val="006600"/>
                </a:solidFill>
              </a:rPr>
              <a:t> stromov</a:t>
            </a:r>
            <a:endParaRPr lang="sk-SK" b="1" dirty="0">
              <a:solidFill>
                <a:srgbClr val="006600"/>
              </a:solidFill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2051720" y="1628800"/>
            <a:ext cx="1106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b="1" dirty="0" smtClean="0">
                <a:solidFill>
                  <a:srgbClr val="006600"/>
                </a:solidFill>
              </a:rPr>
              <a:t>Lesní obri</a:t>
            </a:r>
            <a:endParaRPr lang="sk-SK" b="1" dirty="0">
              <a:solidFill>
                <a:srgbClr val="006600"/>
              </a:solidFill>
            </a:endParaRPr>
          </a:p>
        </p:txBody>
      </p:sp>
      <p:pic>
        <p:nvPicPr>
          <p:cNvPr id="26626" name="Picture 2" descr="C:\Users\Lenovo\Desktop\received_539235764301836_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2132856"/>
            <a:ext cx="3189299" cy="4254798"/>
          </a:xfrm>
          <a:prstGeom prst="rect">
            <a:avLst/>
          </a:prstGeom>
          <a:noFill/>
        </p:spPr>
      </p:pic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4355976" y="4005064"/>
          <a:ext cx="1718296" cy="2375148"/>
        </p:xfrm>
        <a:graphic>
          <a:graphicData uri="http://schemas.openxmlformats.org/presentationml/2006/ole">
            <p:oleObj spid="_x0000_s16386" name="Acrobat Document" r:id="rId5" imgW="2811674" imgH="3886153" progId="AcroExch.Document.DC">
              <p:embed/>
            </p:oleObj>
          </a:graphicData>
        </a:graphic>
      </p:graphicFrame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628800"/>
            <a:ext cx="1151095" cy="2159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423</Words>
  <Application>Microsoft Office PowerPoint</Application>
  <PresentationFormat>Prezentácia na obrazovke (4:3)</PresentationFormat>
  <Paragraphs>115</Paragraphs>
  <Slides>14</Slides>
  <Notes>0</Notes>
  <HiddenSlides>1</HiddenSlides>
  <MMClips>0</MMClips>
  <ScaleCrop>false</ScaleCrop>
  <HeadingPairs>
    <vt:vector size="6" baseType="variant">
      <vt:variant>
        <vt:lpstr>Motív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snímok</vt:lpstr>
      </vt:variant>
      <vt:variant>
        <vt:i4>14</vt:i4>
      </vt:variant>
    </vt:vector>
  </HeadingPairs>
  <TitlesOfParts>
    <vt:vector size="17" baseType="lpstr">
      <vt:lpstr>Motív Office</vt:lpstr>
      <vt:lpstr>Acrobat Document</vt:lpstr>
      <vt:lpstr>Adobe Acrobat Document</vt:lpstr>
      <vt:lpstr>RNDr. Štefánia Bryndzová</vt:lpstr>
      <vt:lpstr> NCH ŽABIA CESTA  cieľ, príprava, realizácia </vt:lpstr>
      <vt:lpstr>Prechádzka po náučnom chodníku  Žabia cesta</vt:lpstr>
      <vt:lpstr>Náučný chodník  Žabia cesta</vt:lpstr>
      <vt:lpstr>Náučné panely NCH Žabia cesta</vt:lpstr>
      <vt:lpstr>Náučné panely NCH Žabia cesta</vt:lpstr>
      <vt:lpstr>Interaktívne prvky NCH ŽABIA CESTA</vt:lpstr>
      <vt:lpstr>Interaktívne prvky NCH Žabia cesta</vt:lpstr>
      <vt:lpstr>Interaktívne prvky NCH ŽABIA CESTA</vt:lpstr>
      <vt:lpstr>Environmentálna výchova na ŽABEJ CESTE</vt:lpstr>
      <vt:lpstr>Environmentálna výchova na ŽABEJ CESTE</vt:lpstr>
      <vt:lpstr>Pracovný zošit pre mladých objaviteľov okolia Levočskej priehrady</vt:lpstr>
      <vt:lpstr>Pracovný zošit pre mladých objaviteľov – využitie v praxi</vt:lpstr>
      <vt:lpstr>Ďakujem za pozornosť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RNDr. Štefánia Bryndzová</dc:title>
  <dc:creator>Lenovo</dc:creator>
  <cp:lastModifiedBy>Lenovo</cp:lastModifiedBy>
  <cp:revision>38</cp:revision>
  <dcterms:created xsi:type="dcterms:W3CDTF">2022-06-06T19:44:29Z</dcterms:created>
  <dcterms:modified xsi:type="dcterms:W3CDTF">2022-06-07T06:35:11Z</dcterms:modified>
</cp:coreProperties>
</file>