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9"/>
  </p:notesMasterIdLst>
  <p:sldIdLst>
    <p:sldId id="256" r:id="rId2"/>
    <p:sldId id="262" r:id="rId3"/>
    <p:sldId id="294" r:id="rId4"/>
    <p:sldId id="300" r:id="rId5"/>
    <p:sldId id="263" r:id="rId6"/>
    <p:sldId id="257" r:id="rId7"/>
    <p:sldId id="287" r:id="rId8"/>
    <p:sldId id="288" r:id="rId9"/>
    <p:sldId id="265" r:id="rId10"/>
    <p:sldId id="289" r:id="rId11"/>
    <p:sldId id="302" r:id="rId12"/>
    <p:sldId id="267" r:id="rId13"/>
    <p:sldId id="259" r:id="rId14"/>
    <p:sldId id="264" r:id="rId15"/>
    <p:sldId id="260" r:id="rId16"/>
    <p:sldId id="261" r:id="rId17"/>
    <p:sldId id="292" r:id="rId18"/>
    <p:sldId id="295" r:id="rId19"/>
    <p:sldId id="296" r:id="rId20"/>
    <p:sldId id="297" r:id="rId21"/>
    <p:sldId id="298" r:id="rId22"/>
    <p:sldId id="299" r:id="rId23"/>
    <p:sldId id="301" r:id="rId24"/>
    <p:sldId id="283" r:id="rId25"/>
    <p:sldId id="284" r:id="rId26"/>
    <p:sldId id="286" r:id="rId27"/>
    <p:sldId id="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01C0C-8742-4E19-9D7A-CEA7487E71DB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CFF48-491B-483A-8E5E-819ACDFBCC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69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FF48-491B-483A-8E5E-819ACDFBCC7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81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FF48-491B-483A-8E5E-819ACDFBCC7D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23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78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09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764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55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935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937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64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963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47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75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74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77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08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86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99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53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05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545DEC-E30B-42CE-BF76-EBCF04D9C8B7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BAF256-3B31-4A59-9D37-05F0DF2509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81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eb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WxKJjGrgus?feature=oembed" TargetMode="Externa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Or-GguCeV0?feature=oembed" TargetMode="External"/><Relationship Id="rId6" Type="http://schemas.openxmlformats.org/officeDocument/2006/relationships/hyperlink" Target="https://www.youtube.com/watch?v=nOr-GguCeV0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074917A-729C-5CDA-29DF-B8A633C18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488" y="2569968"/>
            <a:ext cx="7791117" cy="967929"/>
          </a:xfrm>
        </p:spPr>
        <p:txBody>
          <a:bodyPr/>
          <a:lstStyle/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LEŚNE MOLO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STARYM SĄCZU 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5145DDBF-75F1-F263-C87C-902BDE602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488" y="3667674"/>
            <a:ext cx="7791117" cy="1320802"/>
          </a:xfrm>
        </p:spPr>
        <p:txBody>
          <a:bodyPr>
            <a:normAutofit/>
          </a:bodyPr>
          <a:lstStyle/>
          <a:p>
            <a:r>
              <a:rPr lang="pl-PL" sz="2400" dirty="0"/>
              <a:t>LESNÉ MÓLO V STAROM </a:t>
            </a:r>
            <a:r>
              <a:rPr lang="pl-PL" sz="2400" dirty="0" smtClean="0"/>
              <a:t>SĄCZI</a:t>
            </a: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C0B627C-C03D-F102-3FCA-5C033935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207" y="1560900"/>
            <a:ext cx="3387195" cy="5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807612A-A130-239C-C0E8-8DFFF881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34C81FF7-024F-1B81-8D28-94EC0F323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11" y="2285999"/>
            <a:ext cx="3739495" cy="2105197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="" xmlns:a16="http://schemas.microsoft.com/office/drawing/2014/main" id="{9B9C83BA-892A-C231-9F6B-1A6F6A9E01CE}"/>
              </a:ext>
            </a:extLst>
          </p:cNvPr>
          <p:cNvSpPr txBox="1">
            <a:spLocks/>
          </p:cNvSpPr>
          <p:nvPr/>
        </p:nvSpPr>
        <p:spPr>
          <a:xfrm>
            <a:off x="1588227" y="834691"/>
            <a:ext cx="9601196" cy="6426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KVAPKY ROSY NA MESTSKEJ HORE</a:t>
            </a:r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="" xmlns:a16="http://schemas.microsoft.com/office/drawing/2014/main" id="{69B7E4EF-A3DB-2B87-E137-BF1B7A726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35" y="1368536"/>
            <a:ext cx="6206364" cy="4654773"/>
          </a:xfrm>
        </p:spPr>
      </p:pic>
    </p:spTree>
    <p:extLst>
      <p:ext uri="{BB962C8B-B14F-4D97-AF65-F5344CB8AC3E}">
        <p14:creationId xmlns:p14="http://schemas.microsoft.com/office/powerpoint/2010/main" val="12760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807612A-A130-239C-C0E8-8DFFF881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 </a:t>
            </a:r>
          </a:p>
        </p:txBody>
      </p:sp>
      <p:sp>
        <p:nvSpPr>
          <p:cNvPr id="9" name="Tytuł 1">
            <a:extLst>
              <a:ext uri="{FF2B5EF4-FFF2-40B4-BE49-F238E27FC236}">
                <a16:creationId xmlns="" xmlns:a16="http://schemas.microsoft.com/office/drawing/2014/main" id="{9B9C83BA-892A-C231-9F6B-1A6F6A9E01CE}"/>
              </a:ext>
            </a:extLst>
          </p:cNvPr>
          <p:cNvSpPr txBox="1">
            <a:spLocks/>
          </p:cNvSpPr>
          <p:nvPr/>
        </p:nvSpPr>
        <p:spPr>
          <a:xfrm>
            <a:off x="1588227" y="834691"/>
            <a:ext cx="9601196" cy="6426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KVAPKY ROSY NA MESTSKEJ HORE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427985C1-0683-724B-80CA-3F585B73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55" y="1348458"/>
            <a:ext cx="4674851" cy="4674851"/>
          </a:xfr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A68C729-C620-2F9B-990B-DBCCC4837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94" y="1337186"/>
            <a:ext cx="4763729" cy="47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9D3FED6-D36A-4F3C-95E9-5CF7335B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800598" cy="13038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Wewnątrz kul  można poznać życie płazów w kolejnych fazach rozwojowych  dzięki specjalnie wykonanym eksponatom. </a:t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EFF10E19-2162-D24F-3EFF-F15DCFCB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7049" y="2557993"/>
            <a:ext cx="4541680" cy="33178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E3E0210C-8787-9AF9-8859-6FCF2C57E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93" y="2677616"/>
            <a:ext cx="4454288" cy="291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>
            <a:extLst>
              <a:ext uri="{FF2B5EF4-FFF2-40B4-BE49-F238E27FC236}">
                <a16:creationId xmlns="" xmlns:a16="http://schemas.microsoft.com/office/drawing/2014/main" id="{52C7D5DC-DE4F-B58C-B2FF-CC8B868CB698}"/>
              </a:ext>
            </a:extLst>
          </p:cNvPr>
          <p:cNvSpPr txBox="1">
            <a:spLocks/>
          </p:cNvSpPr>
          <p:nvPr/>
        </p:nvSpPr>
        <p:spPr>
          <a:xfrm>
            <a:off x="6423839" y="982132"/>
            <a:ext cx="4800598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/>
              <a:t>Vo</a:t>
            </a:r>
            <a:r>
              <a:rPr lang="pl-PL" sz="2000" dirty="0"/>
              <a:t> </a:t>
            </a:r>
            <a:r>
              <a:rPr lang="pl-PL" sz="2000" dirty="0" err="1"/>
              <a:t>vnútri</a:t>
            </a:r>
            <a:r>
              <a:rPr lang="pl-PL" sz="2000" dirty="0"/>
              <a:t> </a:t>
            </a:r>
            <a:r>
              <a:rPr lang="pl-PL" sz="2000" dirty="0" err="1"/>
              <a:t>gúľ</a:t>
            </a:r>
            <a:r>
              <a:rPr lang="pl-PL" sz="2000" dirty="0"/>
              <a:t> </a:t>
            </a:r>
            <a:r>
              <a:rPr lang="pl-PL" sz="2000" dirty="0" err="1"/>
              <a:t>sa</a:t>
            </a:r>
            <a:r>
              <a:rPr lang="pl-PL" sz="2000" dirty="0"/>
              <a:t> </a:t>
            </a:r>
            <a:r>
              <a:rPr lang="pl-PL" sz="2000" dirty="0" err="1"/>
              <a:t>môžete</a:t>
            </a:r>
            <a:r>
              <a:rPr lang="pl-PL" sz="2000" dirty="0"/>
              <a:t> </a:t>
            </a:r>
            <a:r>
              <a:rPr lang="pl-PL" sz="2000" dirty="0" err="1"/>
              <a:t>dozvedieť</a:t>
            </a:r>
            <a:r>
              <a:rPr lang="pl-PL" sz="2000" dirty="0"/>
              <a:t> o </a:t>
            </a:r>
            <a:r>
              <a:rPr lang="pl-PL" sz="2000" dirty="0" err="1"/>
              <a:t>živote</a:t>
            </a:r>
            <a:r>
              <a:rPr lang="pl-PL" sz="2000" dirty="0"/>
              <a:t> </a:t>
            </a:r>
            <a:r>
              <a:rPr lang="pl-PL" sz="2000" dirty="0" err="1"/>
              <a:t>obojživelníkov</a:t>
            </a:r>
            <a:r>
              <a:rPr lang="pl-PL" sz="2000" dirty="0"/>
              <a:t> v </a:t>
            </a:r>
            <a:r>
              <a:rPr lang="pl-PL" sz="2000" dirty="0" err="1"/>
              <a:t>ďalších</a:t>
            </a:r>
            <a:r>
              <a:rPr lang="pl-PL" sz="2000" dirty="0"/>
              <a:t> </a:t>
            </a:r>
            <a:r>
              <a:rPr lang="pl-PL" sz="2000" dirty="0" err="1"/>
              <a:t>fázach</a:t>
            </a:r>
            <a:r>
              <a:rPr lang="pl-PL" sz="2000" dirty="0"/>
              <a:t> </a:t>
            </a:r>
            <a:r>
              <a:rPr lang="pl-PL" sz="2000" dirty="0" err="1"/>
              <a:t>vývoja</a:t>
            </a:r>
            <a:r>
              <a:rPr lang="pl-PL" sz="2000" dirty="0"/>
              <a:t> </a:t>
            </a:r>
            <a:r>
              <a:rPr lang="pl-PL" sz="2000" dirty="0" err="1"/>
              <a:t>vďaka</a:t>
            </a:r>
            <a:r>
              <a:rPr lang="pl-PL" sz="2000" dirty="0"/>
              <a:t> </a:t>
            </a:r>
            <a:r>
              <a:rPr lang="pl-PL" sz="2000" dirty="0" err="1"/>
              <a:t>špeciálne</a:t>
            </a:r>
            <a:r>
              <a:rPr lang="pl-PL" sz="2000" dirty="0"/>
              <a:t> </a:t>
            </a:r>
            <a:r>
              <a:rPr lang="pl-PL" sz="2000" dirty="0" err="1"/>
              <a:t>vyrobeným</a:t>
            </a:r>
            <a:r>
              <a:rPr lang="pl-PL" sz="2000" dirty="0"/>
              <a:t> </a:t>
            </a:r>
            <a:r>
              <a:rPr lang="pl-PL" sz="2000" dirty="0" err="1"/>
              <a:t>exponátom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6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1D38C06-5BA7-5056-04C8-2BE081ED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48" y="1135608"/>
            <a:ext cx="10943303" cy="1269455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 FILM: W TRAKCIE REALIZACJI INWESTYCJI:</a:t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FILM: INVESTÍCIA POČAS REALIZÁCIE:</a:t>
            </a:r>
          </a:p>
        </p:txBody>
      </p:sp>
      <p:pic>
        <p:nvPicPr>
          <p:cNvPr id="7" name="Multimedia online 6" title="Leśne Molo -  Miejska Góra w Starym Sączu – w trakcie realizacji">
            <a:hlinkClick r:id="" action="ppaction://media"/>
            <a:extLst>
              <a:ext uri="{FF2B5EF4-FFF2-40B4-BE49-F238E27FC236}">
                <a16:creationId xmlns="" xmlns:a16="http://schemas.microsoft.com/office/drawing/2014/main" id="{514C0556-67A0-B6C3-315B-BC7E3472094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60713" y="2557463"/>
            <a:ext cx="587216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99FC398-7401-584F-5E38-A9336974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137081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FILM: PO REALIZACJI INWESTYCJI</a:t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FILM: PO REALIZÁCII INVESTÍCIE</a:t>
            </a:r>
          </a:p>
        </p:txBody>
      </p:sp>
      <p:pic>
        <p:nvPicPr>
          <p:cNvPr id="4" name="Multimedia online 3" title="Leśne Molo w Starym Sączu">
            <a:hlinkClick r:id="" action="ppaction://media"/>
            <a:extLst>
              <a:ext uri="{FF2B5EF4-FFF2-40B4-BE49-F238E27FC236}">
                <a16:creationId xmlns="" xmlns:a16="http://schemas.microsoft.com/office/drawing/2014/main" id="{C18DFB68-DA57-7CE2-069B-C7B8D81FB38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58376" y="2536198"/>
            <a:ext cx="6275247" cy="3545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93F97ABD-F0D3-FBC8-0634-15E446BAAA67}"/>
              </a:ext>
            </a:extLst>
          </p:cNvPr>
          <p:cNvSpPr txBox="1"/>
          <p:nvPr/>
        </p:nvSpPr>
        <p:spPr>
          <a:xfrm>
            <a:off x="9149039" y="5343159"/>
            <a:ext cx="2525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/>
              <a:t>Źródło: </a:t>
            </a:r>
            <a:r>
              <a:rPr lang="pl-PL" sz="1050" dirty="0">
                <a:hlinkClick r:id="rId6"/>
              </a:rPr>
              <a:t>https://www.youtube.com/watch?v=nOr-GguCeV0</a:t>
            </a:r>
            <a:endParaRPr lang="pl-PL" sz="1050" dirty="0"/>
          </a:p>
          <a:p>
            <a:r>
              <a:rPr lang="pl-PL" sz="1050" b="1" dirty="0"/>
              <a:t>Autor: </a:t>
            </a:r>
            <a:r>
              <a:rPr lang="pl-PL" sz="1050" dirty="0"/>
              <a:t>Aleksander Kowal</a:t>
            </a:r>
          </a:p>
        </p:txBody>
      </p:sp>
    </p:spTree>
    <p:extLst>
      <p:ext uri="{BB962C8B-B14F-4D97-AF65-F5344CB8AC3E}">
        <p14:creationId xmlns:p14="http://schemas.microsoft.com/office/powerpoint/2010/main" val="27152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BB11D17-6343-FF19-6C73-D730C6AA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09" y="1097903"/>
            <a:ext cx="10324214" cy="1303867"/>
          </a:xfrm>
        </p:spPr>
        <p:txBody>
          <a:bodyPr>
            <a:normAutofit/>
          </a:bodyPr>
          <a:lstStyle/>
          <a:p>
            <a:r>
              <a:rPr lang="pl-PL" sz="3200" dirty="0"/>
              <a:t>FOTKY PO REALIZÁCII - LESNÉ MÓLO: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="" xmlns:a16="http://schemas.microsoft.com/office/drawing/2014/main" id="{BC9E44DA-C248-937B-25D1-F1E638CC0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6166" y="2674181"/>
            <a:ext cx="4535065" cy="297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7C1F234-A4B1-6F7F-A964-6469D414F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04201"/>
            <a:ext cx="5284621" cy="34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BB900C7A-6CC4-D283-537B-F84A5DE43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127" y="134533"/>
            <a:ext cx="6455051" cy="453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F3CDA39-CEBF-9371-0061-2AB07253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739" y="2628007"/>
            <a:ext cx="6469835" cy="430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1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26545B0-B860-4CEB-F7DB-AECB3AB0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67" y="982132"/>
            <a:ext cx="10313582" cy="1303867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ZDJĘCIA PO REALIZACJI – KROPLE ROSY</a:t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FOTKY PO REALIZÁCII - KVAPKY ROSY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3404A3D6-1146-BB4C-3196-D2ABFB535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767" y="2557993"/>
            <a:ext cx="5320194" cy="33178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46437E3-3891-57C2-50BC-81E216533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558" y="2285999"/>
            <a:ext cx="4952848" cy="39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="" xmlns:a16="http://schemas.microsoft.com/office/drawing/2014/main" id="{605CF3F1-E0F5-5A12-4C48-93025547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BD951B8B-07C5-7592-8702-DEF91199D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FDCC8B2-B563-55A9-BF39-E64ECDE95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" t="16775" r="21694" b="7240"/>
          <a:stretch/>
        </p:blipFill>
        <p:spPr>
          <a:xfrm>
            <a:off x="344128" y="145281"/>
            <a:ext cx="11521180" cy="65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ADB45F7-689A-E72D-0191-654E8B58E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2F896287-960B-6696-850D-E3B45784BA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B8C08F0-5BF7-769D-591F-DE51A7FEB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" t="18781" r="22083" b="9248"/>
          <a:stretch/>
        </p:blipFill>
        <p:spPr>
          <a:xfrm>
            <a:off x="160468" y="259736"/>
            <a:ext cx="11871064" cy="63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72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8A1562B-B814-ABF1-4FC7-3703822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943" y="1362633"/>
            <a:ext cx="4800598" cy="1001725"/>
          </a:xfrm>
        </p:spPr>
        <p:txBody>
          <a:bodyPr>
            <a:noAutofit/>
          </a:bodyPr>
          <a:lstStyle/>
          <a:p>
            <a:pPr algn="l"/>
            <a:r>
              <a:rPr lang="pl-PL" sz="1400" b="1" cap="none" dirty="0">
                <a:ln w="38100"/>
                <a:solidFill>
                  <a:schemeClr val="tx1"/>
                </a:solidFill>
                <a:latin typeface="+mn-lt"/>
              </a:rPr>
              <a:t>„SKARBY PRZYRODY POGRANICZA -Ochrona zagrożonych gatunków wraz ze zrównoważonym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cap="none" dirty="0">
                <a:ln w="38100"/>
                <a:solidFill>
                  <a:schemeClr val="tx1"/>
                </a:solidFill>
                <a:latin typeface="+mn-lt"/>
              </a:rPr>
              <a:t>udostępnieniem atrakcji przyrodniczo-krajobrazowych  Starego Sącza i Lewoczy – innowacyjne ścieżki przyrodnicze na Miejskiej Górze i w Lewoczańskiej Dolinie”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58946C2E-0B9B-E24F-1984-AE01604C5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943" y="2918438"/>
            <a:ext cx="4563139" cy="3418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/>
              <a:t>FUNDUSZ: </a:t>
            </a:r>
            <a:r>
              <a:rPr lang="pl-PL" sz="1400" dirty="0"/>
              <a:t>Europejski Fundusz Rozwoju Regionalnego</a:t>
            </a:r>
            <a:endParaRPr lang="pl-PL" sz="1400" b="1" dirty="0"/>
          </a:p>
          <a:p>
            <a:pPr marL="0" indent="0">
              <a:buNone/>
            </a:pPr>
            <a:r>
              <a:rPr lang="pl-PL" sz="1400" b="1" dirty="0"/>
              <a:t>PROGRAM: </a:t>
            </a:r>
            <a:r>
              <a:rPr lang="pl-PL" sz="1400" dirty="0"/>
              <a:t>Program Interreg V-A Polska – Słowacja 2014 – 2020</a:t>
            </a:r>
            <a:endParaRPr lang="pl-PL" sz="1400" b="1" dirty="0"/>
          </a:p>
          <a:p>
            <a:pPr marL="0" indent="0">
              <a:buNone/>
            </a:pPr>
            <a:r>
              <a:rPr lang="pl-PL" sz="1400" b="1" dirty="0"/>
              <a:t>OŚ PRIORYTETOWA:  </a:t>
            </a:r>
            <a:r>
              <a:rPr lang="pl-PL" sz="1400" dirty="0"/>
              <a:t>Ochrona i rozwój dziedzictwa przyrodniczego i kulturowego obszaru pogranicza</a:t>
            </a:r>
            <a:endParaRPr lang="pl-PL" sz="1400" b="1" dirty="0"/>
          </a:p>
          <a:p>
            <a:pPr marL="0" indent="0">
              <a:buNone/>
            </a:pPr>
            <a:r>
              <a:rPr lang="pl-PL" sz="1400" b="1" dirty="0"/>
              <a:t>BENEFICJENT:      </a:t>
            </a:r>
            <a:r>
              <a:rPr lang="pl-PL" sz="1400" dirty="0"/>
              <a:t>Gmina Stary Sącz i Miasto Lewocza</a:t>
            </a:r>
            <a:endParaRPr lang="pl-PL" sz="1400" b="1" dirty="0"/>
          </a:p>
          <a:p>
            <a:pPr marL="0" indent="0">
              <a:buNone/>
            </a:pPr>
            <a:r>
              <a:rPr lang="pl-PL" sz="1400" b="1" dirty="0"/>
              <a:t>WARTOŚĆ CAŁKOWITA PROJEKTU:        </a:t>
            </a:r>
            <a:r>
              <a:rPr lang="pl-PL" sz="1400" dirty="0"/>
              <a:t>2 936 595,70 €</a:t>
            </a:r>
            <a:endParaRPr lang="pl-PL" sz="1400" b="1" dirty="0"/>
          </a:p>
          <a:p>
            <a:pPr marL="0" indent="0">
              <a:buNone/>
            </a:pPr>
            <a:r>
              <a:rPr lang="pl-PL" sz="1400" b="1" dirty="0"/>
              <a:t>WARTOŚĆ  DOFINANSOWANIA Z UE:      </a:t>
            </a:r>
            <a:r>
              <a:rPr lang="pl-PL" sz="1400" dirty="0"/>
              <a:t>2 496 106,32 €</a:t>
            </a:r>
          </a:p>
          <a:p>
            <a:pPr marL="0" indent="0">
              <a:buNone/>
            </a:pPr>
            <a:r>
              <a:rPr lang="pl-PL" sz="1400" b="1" dirty="0"/>
              <a:t>OKRES REALIZACJI:  </a:t>
            </a:r>
            <a:r>
              <a:rPr lang="pl-PL" sz="1400" dirty="0"/>
              <a:t>01.09.2019 – 31.12.2022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A176999-2576-4CDA-6FA4-11DE7C4A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0" y="641759"/>
            <a:ext cx="2763547" cy="47664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="" xmlns:a16="http://schemas.microsoft.com/office/drawing/2014/main" id="{E7D169A9-3EA6-7674-C30A-E68175C63718}"/>
              </a:ext>
            </a:extLst>
          </p:cNvPr>
          <p:cNvSpPr txBox="1">
            <a:spLocks/>
          </p:cNvSpPr>
          <p:nvPr/>
        </p:nvSpPr>
        <p:spPr>
          <a:xfrm>
            <a:off x="6508900" y="1356484"/>
            <a:ext cx="4800598" cy="10017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„PRÍRODNÉ KLENOTY POHRANIČIA Ochrana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ohrozených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druhov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pri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súčasnom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udržateľnom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sprístupnení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krajinno-prírodných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atrakcií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miest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Stary Sącz a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Levoča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–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inovačné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náučné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chodníky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v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lokalitách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Miejska Góra a </a:t>
            </a:r>
            <a:r>
              <a:rPr lang="pl-PL" sz="1400" b="1" dirty="0" err="1">
                <a:ln w="38100"/>
                <a:solidFill>
                  <a:schemeClr val="tx1"/>
                </a:solidFill>
                <a:latin typeface="+mn-lt"/>
              </a:rPr>
              <a:t>Levočská</a:t>
            </a:r>
            <a:r>
              <a:rPr lang="pl-PL" sz="1400" b="1" dirty="0">
                <a:ln w="38100"/>
                <a:solidFill>
                  <a:schemeClr val="tx1"/>
                </a:solidFill>
                <a:latin typeface="+mn-lt"/>
              </a:rPr>
              <a:t> Dolina”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="" xmlns:a16="http://schemas.microsoft.com/office/drawing/2014/main" id="{EA6DA646-BC82-7D19-AD31-7ADA6DE2D6E0}"/>
              </a:ext>
            </a:extLst>
          </p:cNvPr>
          <p:cNvSpPr txBox="1">
            <a:spLocks/>
          </p:cNvSpPr>
          <p:nvPr/>
        </p:nvSpPr>
        <p:spPr>
          <a:xfrm>
            <a:off x="6508900" y="2918438"/>
            <a:ext cx="4563139" cy="3418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FOND: </a:t>
            </a:r>
            <a:r>
              <a:rPr lang="pl-PL" sz="1400" dirty="0" err="1"/>
              <a:t>Európsky</a:t>
            </a:r>
            <a:r>
              <a:rPr lang="pl-PL" sz="1400" dirty="0"/>
              <a:t> </a:t>
            </a:r>
            <a:r>
              <a:rPr lang="pl-PL" sz="1400" dirty="0" err="1"/>
              <a:t>fond</a:t>
            </a:r>
            <a:r>
              <a:rPr lang="pl-PL" sz="1400" dirty="0"/>
              <a:t> </a:t>
            </a:r>
            <a:r>
              <a:rPr lang="pl-PL" sz="1400" dirty="0" err="1"/>
              <a:t>regionálneho</a:t>
            </a:r>
            <a:r>
              <a:rPr lang="pl-PL" sz="1400" dirty="0"/>
              <a:t> </a:t>
            </a:r>
            <a:r>
              <a:rPr lang="pl-PL" sz="1400" dirty="0" err="1"/>
              <a:t>rozvoja</a:t>
            </a:r>
            <a:endParaRPr lang="pl-PL" sz="1400" dirty="0"/>
          </a:p>
          <a:p>
            <a:pPr marL="0" indent="0">
              <a:buNone/>
            </a:pPr>
            <a:r>
              <a:rPr lang="pl-PL" sz="1400" b="1" dirty="0"/>
              <a:t>PROGRAM: </a:t>
            </a:r>
            <a:r>
              <a:rPr lang="pl-PL" sz="1400" dirty="0"/>
              <a:t>Program Interreg V-A </a:t>
            </a:r>
            <a:r>
              <a:rPr lang="pl-PL" sz="1400" dirty="0" err="1"/>
              <a:t>Poľsko</a:t>
            </a:r>
            <a:r>
              <a:rPr lang="pl-PL" sz="1400" dirty="0"/>
              <a:t> - </a:t>
            </a:r>
            <a:r>
              <a:rPr lang="pl-PL" sz="1400" dirty="0" err="1"/>
              <a:t>Slovensko</a:t>
            </a:r>
            <a:r>
              <a:rPr lang="pl-PL" sz="1400" dirty="0"/>
              <a:t> 2014 - 2020</a:t>
            </a:r>
          </a:p>
          <a:p>
            <a:pPr marL="0" indent="0">
              <a:buNone/>
            </a:pPr>
            <a:r>
              <a:rPr lang="pl-PL" sz="1400" b="1" dirty="0"/>
              <a:t>PRIORITNÁ OS: </a:t>
            </a:r>
            <a:r>
              <a:rPr lang="pl-PL" sz="1400" dirty="0"/>
              <a:t>Ochrana a </a:t>
            </a:r>
            <a:r>
              <a:rPr lang="pl-PL" sz="1400" dirty="0" err="1"/>
              <a:t>rozvoj</a:t>
            </a:r>
            <a:r>
              <a:rPr lang="pl-PL" sz="1400" dirty="0"/>
              <a:t> </a:t>
            </a:r>
            <a:r>
              <a:rPr lang="pl-PL" sz="1400" dirty="0" err="1"/>
              <a:t>prírodného</a:t>
            </a:r>
            <a:r>
              <a:rPr lang="pl-PL" sz="1400" dirty="0"/>
              <a:t> a </a:t>
            </a:r>
            <a:r>
              <a:rPr lang="pl-PL" sz="1400" dirty="0" err="1"/>
              <a:t>kultúrneho</a:t>
            </a:r>
            <a:r>
              <a:rPr lang="pl-PL" sz="1400" dirty="0"/>
              <a:t> </a:t>
            </a:r>
            <a:r>
              <a:rPr lang="pl-PL" sz="1400" dirty="0" err="1"/>
              <a:t>dedičstva</a:t>
            </a:r>
            <a:r>
              <a:rPr lang="pl-PL" sz="1400" dirty="0"/>
              <a:t> </a:t>
            </a:r>
            <a:r>
              <a:rPr lang="pl-PL" sz="1400" dirty="0" err="1"/>
              <a:t>prihraničnej</a:t>
            </a:r>
            <a:r>
              <a:rPr lang="pl-PL" sz="1400" dirty="0"/>
              <a:t> </a:t>
            </a:r>
            <a:r>
              <a:rPr lang="pl-PL" sz="1400" dirty="0" err="1"/>
              <a:t>oblasti</a:t>
            </a:r>
            <a:endParaRPr lang="pl-PL" sz="1400" dirty="0"/>
          </a:p>
          <a:p>
            <a:pPr marL="0" indent="0">
              <a:buNone/>
            </a:pPr>
            <a:r>
              <a:rPr lang="pl-PL" sz="1400" b="1" dirty="0"/>
              <a:t>PRÍJEMCA: </a:t>
            </a:r>
            <a:r>
              <a:rPr lang="pl-PL" sz="1400" dirty="0"/>
              <a:t>Obec Stary Sącz a </a:t>
            </a:r>
            <a:r>
              <a:rPr lang="pl-PL" sz="1400" dirty="0" smtClean="0"/>
              <a:t>Mesto </a:t>
            </a:r>
            <a:r>
              <a:rPr lang="pl-PL" sz="1400" dirty="0"/>
              <a:t>Lewocza</a:t>
            </a:r>
          </a:p>
          <a:p>
            <a:pPr marL="0" indent="0">
              <a:buNone/>
            </a:pPr>
            <a:r>
              <a:rPr lang="pl-PL" sz="1400" b="1" dirty="0"/>
              <a:t>CELKOVÁ HODNOTA PROJEKTU: </a:t>
            </a:r>
            <a:r>
              <a:rPr lang="pl-PL" sz="1400" dirty="0"/>
              <a:t>2 936 595,70 €</a:t>
            </a:r>
          </a:p>
          <a:p>
            <a:pPr marL="0" indent="0">
              <a:buNone/>
            </a:pPr>
            <a:r>
              <a:rPr lang="pl-PL" sz="1400" b="1" dirty="0"/>
              <a:t>HODNOTA FINANCOVANÍ EÚ: </a:t>
            </a:r>
            <a:r>
              <a:rPr lang="pl-PL" sz="1400" dirty="0"/>
              <a:t>2 496 106,32 €</a:t>
            </a:r>
          </a:p>
          <a:p>
            <a:pPr marL="0" indent="0">
              <a:buNone/>
            </a:pPr>
            <a:r>
              <a:rPr lang="pl-PL" sz="1400" b="1" dirty="0"/>
              <a:t>LEHOTA REALIZÁCIE: </a:t>
            </a:r>
            <a:r>
              <a:rPr lang="pl-PL" sz="1400" dirty="0"/>
              <a:t>01.09.2019 - 31.12.2022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0327ECC0-AE70-AF93-CC96-9D45B8E2A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FLAGA POLSKA 90X150 00069 | Raksa Olsztyn">
            <a:extLst>
              <a:ext uri="{FF2B5EF4-FFF2-40B4-BE49-F238E27FC236}">
                <a16:creationId xmlns="" xmlns:a16="http://schemas.microsoft.com/office/drawing/2014/main" id="{EC81DA86-B7A4-CC0D-823F-BE8D8B78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9" y="2548917"/>
            <a:ext cx="270427" cy="1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29174922-020D-D978-BA44-5EB53642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628" y="2641398"/>
            <a:ext cx="265914" cy="1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6846BBA-219C-ACC8-E58A-C81DCE08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6E59939-C9C8-AE29-8D1E-4F4E28BA5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DC805D4-56A2-665C-FB63-9F71508AC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" t="17921" r="22661" b="6666"/>
          <a:stretch/>
        </p:blipFill>
        <p:spPr>
          <a:xfrm>
            <a:off x="206477" y="122821"/>
            <a:ext cx="11779045" cy="66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58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770B02E-649D-F6BF-FDF3-21D3C7AB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388FC6A-F5CD-612B-14E5-5A5C52A91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C4DF42B-EB53-EF84-0D25-ED085E468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" t="16775" r="23629" b="7670"/>
          <a:stretch/>
        </p:blipFill>
        <p:spPr>
          <a:xfrm>
            <a:off x="240890" y="78682"/>
            <a:ext cx="11710219" cy="67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7669FF3-DDE7-C525-FA87-C59FF80A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5BC369AC-480D-02BC-1847-00572B0D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5247C75-2F2B-DCAF-DE2E-D27F8FD9B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" t="17490" r="21532" b="9535"/>
          <a:stretch/>
        </p:blipFill>
        <p:spPr>
          <a:xfrm>
            <a:off x="96444" y="320092"/>
            <a:ext cx="11999112" cy="63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3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B84098D-84DF-5CE2-FE2E-84359B2E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Vodný Park „Rybníky“v Starom Sączi</a:t>
            </a:r>
            <a:endParaRPr lang="pl-PL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="" xmlns:a16="http://schemas.microsoft.com/office/drawing/2014/main" id="{2FA8CB87-C5FB-B004-B6B2-945D9827F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3" y="1963448"/>
            <a:ext cx="6018315" cy="3385302"/>
          </a:xfr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37CACEDF-99D6-F470-768A-118F41A1E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58" y="2209253"/>
            <a:ext cx="5289754" cy="39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6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99AC748-813A-C1BC-CE9F-9565EB5F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886" y="1087128"/>
            <a:ext cx="9601196" cy="1303867"/>
          </a:xfrm>
        </p:spPr>
        <p:txBody>
          <a:bodyPr>
            <a:noAutofit/>
          </a:bodyPr>
          <a:lstStyle/>
          <a:p>
            <a:r>
              <a:rPr lang="pl-PL" sz="2000" dirty="0"/>
              <a:t>LICZBA ODWIEDZAJĄCYCH OBIEKTY TURYSTYCZNE W GMINIE STARY SĄCZ –</a:t>
            </a:r>
            <a:br>
              <a:rPr lang="pl-PL" sz="2000" dirty="0"/>
            </a:br>
            <a:r>
              <a:rPr lang="pl-PL" sz="2000" dirty="0"/>
              <a:t> W TYM LEŚNE MOLO 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POČET NÁVŠTEVNÍKOV TURISTICKÝCH ZARIADENÍ V OBCI STARY SĄCZ - VRÁTANE LESNÉHO MÓLA</a:t>
            </a:r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="" xmlns:a16="http://schemas.microsoft.com/office/drawing/2014/main" id="{88B6F331-E363-105D-6E60-6B1E48EB4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9763" y="2557463"/>
            <a:ext cx="7812473" cy="3317875"/>
          </a:xfrm>
        </p:spPr>
      </p:pic>
    </p:spTree>
    <p:extLst>
      <p:ext uri="{BB962C8B-B14F-4D97-AF65-F5344CB8AC3E}">
        <p14:creationId xmlns:p14="http://schemas.microsoft.com/office/powerpoint/2010/main" val="25573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3EFCA9A-9A31-28C5-997B-FCEFF489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STATYSTYKI POPULARNOŚCI</a:t>
            </a:r>
            <a:br>
              <a:rPr lang="pl-PL" sz="2000" dirty="0"/>
            </a:br>
            <a:r>
              <a:rPr lang="pl-PL" sz="2000" dirty="0"/>
              <a:t> LEŚNEGO MOLA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ŠTATISTIKA </a:t>
            </a:r>
            <a:r>
              <a:rPr lang="pl-PL" sz="2000" dirty="0" smtClean="0"/>
              <a:t>NÁVŠTEVNOSTI  LESNÉHO  </a:t>
            </a:r>
            <a:r>
              <a:rPr lang="pl-PL" sz="2000" dirty="0"/>
              <a:t>MOLA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48C4E41E-65B9-3C89-B8AC-99AC138F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9021" y="2483565"/>
            <a:ext cx="6733957" cy="35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6">
            <a:extLst>
              <a:ext uri="{FF2B5EF4-FFF2-40B4-BE49-F238E27FC236}">
                <a16:creationId xmlns="" xmlns:a16="http://schemas.microsoft.com/office/drawing/2014/main" id="{3C41BCFC-1791-F58A-BCA2-53395C935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48" y="692661"/>
            <a:ext cx="9482926" cy="54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AC91B3C8-AA62-14A6-CA78-2C72ECCCA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24333" r="40161" b="15371"/>
          <a:stretch/>
        </p:blipFill>
        <p:spPr>
          <a:xfrm>
            <a:off x="0" y="-108155"/>
            <a:ext cx="12267329" cy="72562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5366E61-5CD5-E57D-9668-601193E4E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1356"/>
            <a:ext cx="8357419" cy="41060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 ZA </a:t>
            </a:r>
            <a: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VAŠU </a:t>
            </a:r>
            <a:r>
              <a:rPr lang="pl-PL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POZORNOSŤ</a:t>
            </a:r>
          </a:p>
          <a:p>
            <a:pPr marL="0" indent="0" algn="ctr">
              <a:buNone/>
            </a:pPr>
            <a:endParaRPr lang="pl-PL" sz="5400" dirty="0">
              <a:solidFill>
                <a:schemeClr val="bg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sk-SK" sz="54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sk-S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Jacek Lelek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sk-S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sk-S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primátor </a:t>
            </a:r>
            <a:r>
              <a:rPr lang="sk-S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mesta Stary Sacz</a:t>
            </a:r>
          </a:p>
          <a:p>
            <a:pPr marL="0" indent="0" algn="ctr">
              <a:buNone/>
            </a:pPr>
            <a:endParaRPr lang="pl-PL" sz="5400" dirty="0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20E35155-57C2-2A74-2940-DFE105BEC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269" y="6096001"/>
            <a:ext cx="44307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71BB784-23BD-52A4-18A3-F7D57FE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82FE3B9-17B2-FE8E-20E9-8D7158A0D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3726426"/>
            <a:ext cx="9601196" cy="2149442"/>
          </a:xfrm>
        </p:spPr>
        <p:txBody>
          <a:bodyPr>
            <a:normAutofit fontScale="92500" lnSpcReduction="20000"/>
          </a:bodyPr>
          <a:lstStyle/>
          <a:p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Predmetom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projektu je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vytvorenie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dvoch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turistických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atrakcií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vo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významných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prírodných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lokalitách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,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ktoré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budú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vybudované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tak, aby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čo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najmenej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(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vo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fáze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výstavby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a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prevádzky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)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zasahovali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do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rastlinných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a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živočíšnych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zdrojov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v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týchto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oblastiach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. V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meste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Stary Sącz a v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lokalite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Miejska Góra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vznikne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chodník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v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korunách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stromov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(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dĺ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. 212,47 m),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ktorý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umožní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pozorovanie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prírody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inovačným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neinvazívnym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spôsobom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.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Prístup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k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atrakcii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bude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zabezpečovať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novátorská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pl-PL" sz="2200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prír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. trasa prezentujúca život obojživelníkov vyskytujúcich sa na chránenom území Popradzki Park Krajobrazowy, ktorá bude deti a </a:t>
            </a:r>
            <a:r>
              <a:rPr lang="pl-PL" sz="22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mládež vzdelávať </a:t>
            </a:r>
            <a:r>
              <a:rPr lang="pl-PL" sz="2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o správaní sa v </a:t>
            </a:r>
            <a:r>
              <a:rPr lang="pl-PL" sz="22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prírode a k prírode.</a:t>
            </a:r>
            <a:endParaRPr lang="pl-PL" sz="2200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AF516C3C-5678-E1A3-8DDC-DA86B7772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6451"/>
              </p:ext>
            </p:extLst>
          </p:nvPr>
        </p:nvGraphicFramePr>
        <p:xfrm>
          <a:off x="1571937" y="1776703"/>
          <a:ext cx="9324660" cy="1868426"/>
        </p:xfrm>
        <a:graphic>
          <a:graphicData uri="http://schemas.openxmlformats.org/drawingml/2006/table">
            <a:tbl>
              <a:tblPr/>
              <a:tblGrid>
                <a:gridCol w="30787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60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57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41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3375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 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PW + PP1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(EUR )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PW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(EUR )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PP1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, sans-serif"/>
                        </a:rPr>
                        <a:t>(EUR )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04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Celkové náklady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2 936 595,70 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988 394,16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1 948 201,54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80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EFRR + ŠR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2 496 106,32 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840 135,02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1 850 791,45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12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Vlastné zdroje:	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440 489,36 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143 259,14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sk-SK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97 410,09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D0A40079-C2BC-6D9B-12A7-D4C136F9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68" y="749814"/>
            <a:ext cx="844720" cy="9629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9B07F800-AAD1-5561-5806-9F2BC4506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70" y="752728"/>
            <a:ext cx="799555" cy="9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5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39B8E58-00FF-1915-3190-9BF16FC56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B9A26E8B-1F57-C90E-9855-445A2F300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" b="5370"/>
          <a:stretch/>
        </p:blipFill>
        <p:spPr>
          <a:xfrm>
            <a:off x="407048" y="68821"/>
            <a:ext cx="11377903" cy="6720357"/>
          </a:xfrm>
        </p:spPr>
      </p:pic>
      <p:sp>
        <p:nvSpPr>
          <p:cNvPr id="6" name="Tytuł 1">
            <a:extLst>
              <a:ext uri="{FF2B5EF4-FFF2-40B4-BE49-F238E27FC236}">
                <a16:creationId xmlns="" xmlns:a16="http://schemas.microsoft.com/office/drawing/2014/main" id="{6EF97D7C-879A-3BB0-A6B0-C55702BA2B8F}"/>
              </a:ext>
            </a:extLst>
          </p:cNvPr>
          <p:cNvSpPr txBox="1">
            <a:spLocks/>
          </p:cNvSpPr>
          <p:nvPr/>
        </p:nvSpPr>
        <p:spPr>
          <a:xfrm>
            <a:off x="4339057" y="38230"/>
            <a:ext cx="4303498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LESNÉ MÓLO…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720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508FB8EC-A9F1-350F-E3E3-80A425C19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2" b="7957"/>
          <a:stretch/>
        </p:blipFill>
        <p:spPr>
          <a:xfrm>
            <a:off x="-2133861" y="0"/>
            <a:ext cx="14389032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B5C84977-53AA-E27F-A779-3959F5BC4D32}"/>
              </a:ext>
            </a:extLst>
          </p:cNvPr>
          <p:cNvSpPr txBox="1">
            <a:spLocks/>
          </p:cNvSpPr>
          <p:nvPr/>
        </p:nvSpPr>
        <p:spPr>
          <a:xfrm>
            <a:off x="1337187" y="264815"/>
            <a:ext cx="10717160" cy="16426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Lesné </a:t>
            </a:r>
            <a:r>
              <a:rPr lang="pl-PL" dirty="0"/>
              <a:t>Molo bolo postavené v korunách stromov na Miejskej Góre. </a:t>
            </a:r>
            <a:r>
              <a:rPr lang="pl-PL" dirty="0" err="1"/>
              <a:t>Dĺžka</a:t>
            </a:r>
            <a:r>
              <a:rPr lang="pl-PL" dirty="0"/>
              <a:t> </a:t>
            </a:r>
            <a:r>
              <a:rPr lang="pl-PL" dirty="0" err="1"/>
              <a:t>plošiny</a:t>
            </a:r>
            <a:r>
              <a:rPr lang="pl-PL" dirty="0"/>
              <a:t> je 212,5 m. </a:t>
            </a:r>
            <a:r>
              <a:rPr lang="pl-PL" dirty="0" err="1"/>
              <a:t>Ide</a:t>
            </a:r>
            <a:r>
              <a:rPr lang="pl-PL" dirty="0"/>
              <a:t> o </a:t>
            </a:r>
            <a:r>
              <a:rPr lang="pl-PL" dirty="0" err="1"/>
              <a:t>oceľovú</a:t>
            </a:r>
            <a:r>
              <a:rPr lang="pl-PL" dirty="0"/>
              <a:t> a </a:t>
            </a:r>
            <a:r>
              <a:rPr lang="pl-PL" dirty="0" err="1"/>
              <a:t>drevenú</a:t>
            </a:r>
            <a:r>
              <a:rPr lang="pl-PL" dirty="0"/>
              <a:t> </a:t>
            </a:r>
            <a:r>
              <a:rPr lang="pl-PL" dirty="0" err="1"/>
              <a:t>konštrukciu</a:t>
            </a:r>
            <a:r>
              <a:rPr lang="pl-PL" dirty="0"/>
              <a:t> s </a:t>
            </a:r>
            <a:r>
              <a:rPr lang="pl-PL" dirty="0" err="1"/>
              <a:t>ochrannými</a:t>
            </a:r>
            <a:r>
              <a:rPr lang="pl-PL" dirty="0"/>
              <a:t> </a:t>
            </a:r>
            <a:r>
              <a:rPr lang="pl-PL" dirty="0" err="1"/>
              <a:t>sieťami</a:t>
            </a:r>
            <a:r>
              <a:rPr lang="pl-PL" dirty="0"/>
              <a:t>, </a:t>
            </a:r>
            <a:r>
              <a:rPr lang="pl-PL" dirty="0" err="1"/>
              <a:t>vyvýšenú</a:t>
            </a:r>
            <a:r>
              <a:rPr lang="pl-PL" dirty="0"/>
              <a:t> v </a:t>
            </a:r>
            <a:r>
              <a:rPr lang="pl-PL" dirty="0" err="1"/>
              <a:t>najvyššom</a:t>
            </a:r>
            <a:r>
              <a:rPr lang="pl-PL" dirty="0"/>
              <a:t> </a:t>
            </a:r>
            <a:r>
              <a:rPr lang="pl-PL" dirty="0" err="1"/>
              <a:t>bode</a:t>
            </a:r>
            <a:r>
              <a:rPr lang="pl-PL" dirty="0"/>
              <a:t> </a:t>
            </a:r>
            <a:r>
              <a:rPr lang="pl-PL" dirty="0" err="1"/>
              <a:t>vo</a:t>
            </a:r>
            <a:r>
              <a:rPr lang="pl-PL" dirty="0"/>
              <a:t> </a:t>
            </a:r>
            <a:r>
              <a:rPr lang="pl-PL" dirty="0" err="1"/>
              <a:t>výške</a:t>
            </a:r>
            <a:r>
              <a:rPr lang="pl-PL" dirty="0"/>
              <a:t> 17,85 m nad </a:t>
            </a:r>
            <a:r>
              <a:rPr lang="pl-PL" dirty="0" err="1"/>
              <a:t>úrovňou</a:t>
            </a:r>
            <a:r>
              <a:rPr lang="pl-PL" dirty="0"/>
              <a:t> </a:t>
            </a:r>
            <a:r>
              <a:rPr lang="pl-PL" dirty="0" err="1"/>
              <a:t>terénu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30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0B40A48E-66CB-7BAB-F69D-5F52DFF04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" y="0"/>
            <a:ext cx="12184166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="" xmlns:a16="http://schemas.microsoft.com/office/drawing/2014/main" id="{05829ED8-3161-8D14-B222-323DB3BFC3D1}"/>
              </a:ext>
            </a:extLst>
          </p:cNvPr>
          <p:cNvSpPr txBox="1">
            <a:spLocks/>
          </p:cNvSpPr>
          <p:nvPr/>
        </p:nvSpPr>
        <p:spPr>
          <a:xfrm>
            <a:off x="376657" y="102921"/>
            <a:ext cx="3886199" cy="75248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LESNÉ MÓLO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="" xmlns:a16="http://schemas.microsoft.com/office/drawing/2014/main" id="{883E7DE4-E9E0-BA0F-3A8A-94C00D6E7E49}"/>
              </a:ext>
            </a:extLst>
          </p:cNvPr>
          <p:cNvSpPr txBox="1">
            <a:spLocks/>
          </p:cNvSpPr>
          <p:nvPr/>
        </p:nvSpPr>
        <p:spPr>
          <a:xfrm>
            <a:off x="202586" y="716250"/>
            <a:ext cx="3886199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Podstatou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projektu bolo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vytvorenie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novej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inovatívnej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atrakcie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oblasti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Starého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Sączu,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ktorá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bola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bezpečná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životné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prostredie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zároveň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poskytovala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cenné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dedičstvo</a:t>
            </a:r>
            <a:r>
              <a: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C71DAA1-B37B-AAC4-8E45-BDE0F1F7E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ytuł 9">
            <a:extLst>
              <a:ext uri="{FF2B5EF4-FFF2-40B4-BE49-F238E27FC236}">
                <a16:creationId xmlns="" xmlns:a16="http://schemas.microsoft.com/office/drawing/2014/main" id="{28ACE2F8-8205-5266-138E-128EE2AA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1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BC50132-940C-4E23-ED27-334016FA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912" y="1387869"/>
            <a:ext cx="9601196" cy="669687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LESNÉ MÓLO </a:t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VIZUALIZÁCIA       </a:t>
            </a:r>
            <a:r>
              <a:rPr lang="sk-SK" sz="3200" dirty="0"/>
              <a:t>vs.              REALITA</a:t>
            </a:r>
            <a:endParaRPr lang="pl-PL" sz="3200" dirty="0"/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FD6DEC08-A211-18AE-2CC7-482AFD58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2543099"/>
            <a:ext cx="4851376" cy="323728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4AEB6982-8E5D-0AF7-98EE-386109815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73" y="2663448"/>
            <a:ext cx="4210024" cy="28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CB8D433-8C28-FA12-EF29-38D6811EB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" y="0"/>
            <a:ext cx="5707118" cy="399845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2801EB1C-AD2F-3914-EED9-C6657CDC18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26" b="7263"/>
          <a:stretch/>
        </p:blipFill>
        <p:spPr>
          <a:xfrm>
            <a:off x="7757652" y="165418"/>
            <a:ext cx="4188542" cy="644186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="" xmlns:a16="http://schemas.microsoft.com/office/drawing/2014/main" id="{62E0C9D5-AA1D-9C5C-F39F-DCB60022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249" y="3429000"/>
            <a:ext cx="9601196" cy="669687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>
                <a:solidFill>
                  <a:schemeClr val="bg1"/>
                </a:solidFill>
              </a:rPr>
              <a:t>VIZUALIZÁCIA       </a:t>
            </a:r>
            <a:r>
              <a:rPr lang="sk-SK" sz="3200" dirty="0">
                <a:solidFill>
                  <a:schemeClr val="bg1"/>
                </a:solidFill>
              </a:rPr>
              <a:t>vs.              REALITA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3B96FB97-BAAA-8A68-1862-A3A4E7C18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29" y="4281061"/>
            <a:ext cx="3327401" cy="249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1E9BB704-6CDD-DF94-7E04-5EA832332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6" y="176980"/>
            <a:ext cx="11602065" cy="771537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DEA22DA-E398-AD4F-A16F-70593070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743" y="303749"/>
            <a:ext cx="9601196" cy="64268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KVAPKY ROSY NA MESTSKEJ HORE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="" xmlns:a16="http://schemas.microsoft.com/office/drawing/2014/main" id="{7C08FA61-AFEC-9B89-281F-D6397D7E3296}"/>
              </a:ext>
            </a:extLst>
          </p:cNvPr>
          <p:cNvSpPr txBox="1">
            <a:spLocks/>
          </p:cNvSpPr>
          <p:nvPr/>
        </p:nvSpPr>
        <p:spPr>
          <a:xfrm>
            <a:off x="8046274" y="372576"/>
            <a:ext cx="3850757" cy="2218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Prístup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"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lesnému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mólu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je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náučný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chodník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Cesta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obojživelníkov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pozostávajúci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</a:t>
            </a:r>
            <a:r>
              <a:rPr lang="pl-P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zastávok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8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119</TotalTime>
  <Words>489</Words>
  <Application>Microsoft Office PowerPoint</Application>
  <PresentationFormat>Širokouhlá</PresentationFormat>
  <Paragraphs>69</Paragraphs>
  <Slides>27</Slides>
  <Notes>2</Notes>
  <HiddenSlides>0</HiddenSlides>
  <MMClips>2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Arial, sans-serif</vt:lpstr>
      <vt:lpstr>Calibri</vt:lpstr>
      <vt:lpstr>Garamond</vt:lpstr>
      <vt:lpstr>Organiczny</vt:lpstr>
      <vt:lpstr>LEŚNE MOLO W STARYM SĄCZU  </vt:lpstr>
      <vt:lpstr>„SKARBY PRZYRODY POGRANICZA -Ochrona zagrożonych gatunków wraz ze zrównoważonym udostępnieniem atrakcji przyrodniczo-krajobrazowych  Starego Sącza i Lewoczy – innowacyjne ścieżki przyrodnicze na Miejskiej Górze i w Lewoczańskiej Dolinie”</vt:lpstr>
      <vt:lpstr>Prezentácia programu PowerPoint</vt:lpstr>
      <vt:lpstr>Prezentácia programu PowerPoint</vt:lpstr>
      <vt:lpstr>Prezentácia programu PowerPoint</vt:lpstr>
      <vt:lpstr>Prezentácia programu PowerPoint</vt:lpstr>
      <vt:lpstr>LESNÉ MÓLO   VIZUALIZÁCIA       vs.              REALITA</vt:lpstr>
      <vt:lpstr> VIZUALIZÁCIA       vs.              REALITA</vt:lpstr>
      <vt:lpstr>KVAPKY ROSY NA MESTSKEJ HORE</vt:lpstr>
      <vt:lpstr> </vt:lpstr>
      <vt:lpstr> </vt:lpstr>
      <vt:lpstr>Wewnątrz kul  można poznać życie płazów w kolejnych fazach rozwojowych  dzięki specjalnie wykonanym eksponatom.  </vt:lpstr>
      <vt:lpstr> FILM: W TRAKCIE REALIZACJI INWESTYCJI:  FILM: INVESTÍCIA POČAS REALIZÁCIE:</vt:lpstr>
      <vt:lpstr>FILM: PO REALIZACJI INWESTYCJI  FILM: PO REALIZÁCII INVESTÍCIE</vt:lpstr>
      <vt:lpstr>FOTKY PO REALIZÁCII - LESNÉ MÓLO:</vt:lpstr>
      <vt:lpstr>Prezentácia programu PowerPoint</vt:lpstr>
      <vt:lpstr>ZDJĘCIA PO REALIZACJI – KROPLE ROSY  FOTKY PO REALIZÁCII - KVAPKY ROSY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Vodný Park „Rybníky“v Starom Sączi</vt:lpstr>
      <vt:lpstr>LICZBA ODWIEDZAJĄCYCH OBIEKTY TURYSTYCZNE W GMINIE STARY SĄCZ –  W TYM LEŚNE MOLO   POČET NÁVŠTEVNÍKOV TURISTICKÝCH ZARIADENÍ V OBCI STARY SĄCZ - VRÁTANE LESNÉHO MÓLA </vt:lpstr>
      <vt:lpstr>STATYSTYKI POPULARNOŚCI  LEŚNEGO MOLA  ŠTATISTIKA NÁVŠTEVNOSTI  LESNÉHO  MOLA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LEŚNE MOLO</dc:title>
  <dc:creator>Agnieszka Zięcina</dc:creator>
  <cp:lastModifiedBy>babicova</cp:lastModifiedBy>
  <cp:revision>23</cp:revision>
  <dcterms:created xsi:type="dcterms:W3CDTF">2022-06-06T10:24:52Z</dcterms:created>
  <dcterms:modified xsi:type="dcterms:W3CDTF">2022-06-06T16:36:37Z</dcterms:modified>
</cp:coreProperties>
</file>